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1485" r:id="rId2"/>
    <p:sldId id="266" r:id="rId3"/>
    <p:sldId id="1486" r:id="rId4"/>
    <p:sldId id="1487" r:id="rId5"/>
    <p:sldId id="1489" r:id="rId6"/>
    <p:sldId id="1488" r:id="rId7"/>
    <p:sldId id="371" r:id="rId8"/>
    <p:sldId id="1490" r:id="rId9"/>
    <p:sldId id="372" r:id="rId10"/>
    <p:sldId id="374" r:id="rId11"/>
    <p:sldId id="375" r:id="rId12"/>
    <p:sldId id="1469" r:id="rId13"/>
  </p:sldIdLst>
  <p:sldSz cx="12192000" cy="6858000"/>
  <p:notesSz cx="6810375" cy="99425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 userDrawn="1">
          <p15:clr>
            <a:srgbClr val="A4A3A4"/>
          </p15:clr>
        </p15:guide>
        <p15:guide id="2" pos="2145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AED9"/>
    <a:srgbClr val="2E71A8"/>
    <a:srgbClr val="8AD3D2"/>
    <a:srgbClr val="F99836"/>
    <a:srgbClr val="FFFFFF"/>
    <a:srgbClr val="E1A54D"/>
    <a:srgbClr val="E1C000"/>
    <a:srgbClr val="003399"/>
    <a:srgbClr val="0041C4"/>
    <a:srgbClr val="0024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2" autoAdjust="0"/>
    <p:restoredTop sz="88520" autoAdjust="0"/>
  </p:normalViewPr>
  <p:slideViewPr>
    <p:cSldViewPr>
      <p:cViewPr varScale="1">
        <p:scale>
          <a:sx n="102" d="100"/>
          <a:sy n="102" d="100"/>
        </p:scale>
        <p:origin x="180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>
        <p:scale>
          <a:sx n="90" d="100"/>
          <a:sy n="90" d="100"/>
        </p:scale>
        <p:origin x="1752" y="-348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034479" y="9370770"/>
            <a:ext cx="2951905" cy="353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91" tIns="45796" rIns="91591" bIns="4579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algn="ctr"/>
            <a:fld id="{DA6DFEE8-7E7E-4835-BE5B-6FC61461D51B}" type="datetime1">
              <a:rPr lang="de-CH" sz="1100">
                <a:latin typeface="+mn-lt"/>
              </a:rPr>
              <a:pPr algn="ctr"/>
              <a:t>10.06.2022</a:t>
            </a:fld>
            <a:endParaRPr lang="de-CH" sz="1100" dirty="0">
              <a:latin typeface="+mn-lt"/>
            </a:endParaRP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46003" y="9370770"/>
            <a:ext cx="1514993" cy="353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91" tIns="45796" rIns="91591" bIns="4579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 sz="1100" dirty="0">
              <a:latin typeface="+mn-lt"/>
            </a:endParaRPr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093094" y="9370770"/>
            <a:ext cx="1298566" cy="353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91" tIns="45796" rIns="91591" bIns="4579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513AE9F-B89B-43F2-8EF4-D7D2A8B11908}" type="slidenum">
              <a:rPr lang="de-CH" sz="1100">
                <a:latin typeface="+mn-lt"/>
              </a:rPr>
              <a:pPr/>
              <a:t>‹N°›</a:t>
            </a:fld>
            <a:endParaRPr lang="de-CH" sz="1100" dirty="0">
              <a:latin typeface="+mn-lt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03" y="218728"/>
            <a:ext cx="1979064" cy="812962"/>
          </a:xfrm>
          <a:prstGeom prst="rect">
            <a:avLst/>
          </a:prstGeom>
        </p:spPr>
      </p:pic>
      <p:sp>
        <p:nvSpPr>
          <p:cNvPr id="8" name="Kopfzeilenplatzhalter 7"/>
          <p:cNvSpPr>
            <a:spLocks noGrp="1"/>
          </p:cNvSpPr>
          <p:nvPr>
            <p:ph type="hdr" sz="quarter"/>
          </p:nvPr>
        </p:nvSpPr>
        <p:spPr>
          <a:xfrm>
            <a:off x="3477331" y="355375"/>
            <a:ext cx="2885701" cy="497683"/>
          </a:xfrm>
          <a:prstGeom prst="rect">
            <a:avLst/>
          </a:prstGeom>
        </p:spPr>
        <p:txBody>
          <a:bodyPr vert="horz" lIns="91591" tIns="45796" rIns="91591" bIns="45796" rtlCol="0" anchor="b"/>
          <a:lstStyle>
            <a:lvl1pPr algn="l">
              <a:defRPr sz="1200"/>
            </a:lvl1pPr>
          </a:lstStyle>
          <a:p>
            <a:pPr algn="r"/>
            <a:endParaRPr lang="de-CH" sz="1100" b="1" dirty="0">
              <a:latin typeface="+mn-lt"/>
            </a:endParaRPr>
          </a:p>
        </p:txBody>
      </p:sp>
      <p:cxnSp>
        <p:nvCxnSpPr>
          <p:cNvPr id="10" name="Gerade Verbindung 9"/>
          <p:cNvCxnSpPr/>
          <p:nvPr/>
        </p:nvCxnSpPr>
        <p:spPr>
          <a:xfrm>
            <a:off x="447343" y="9515015"/>
            <a:ext cx="584354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490288" y="932360"/>
            <a:ext cx="584354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51905" cy="497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91" tIns="45796" rIns="91591" bIns="4579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8470" y="1"/>
            <a:ext cx="2951905" cy="497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91" tIns="45796" rIns="91591" bIns="4579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CH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" y="746125"/>
            <a:ext cx="6627813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158" y="4722417"/>
            <a:ext cx="4994063" cy="4474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91" tIns="45796" rIns="91591" bIns="457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Klicken Sie, um die Formate des Vorlagentextes zu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4830"/>
            <a:ext cx="2951905" cy="497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91" tIns="45796" rIns="91591" bIns="4579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8470" y="9444830"/>
            <a:ext cx="2951905" cy="497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91" tIns="45796" rIns="91591" bIns="4579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15FAF6-D781-4939-B469-327A3912D88F}" type="slidenum">
              <a:rPr lang="de-CH"/>
              <a:pPr/>
              <a:t>‹N°›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0215" indent="-450215">
              <a:spcBef>
                <a:spcPts val="2400"/>
              </a:spcBef>
              <a:spcAft>
                <a:spcPts val="0"/>
              </a:spcAft>
              <a:tabLst>
                <a:tab pos="450215" algn="l"/>
                <a:tab pos="449580" algn="l"/>
              </a:tabLst>
            </a:pPr>
            <a:r>
              <a:rPr lang="de-CH" sz="800" b="1" kern="16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Mustervereinbarung</a:t>
            </a: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CH" sz="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Datum:	</a:t>
            </a:r>
            <a:r>
              <a:rPr lang="de-CH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</a:t>
            </a: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CH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CH" sz="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Betrieb:	</a:t>
            </a:r>
            <a:r>
              <a:rPr lang="de-CH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	Visum FK: ___________</a:t>
            </a:r>
          </a:p>
          <a:p>
            <a:pPr>
              <a:spcBef>
                <a:spcPts val="100"/>
              </a:spcBef>
              <a:spcAft>
                <a:spcPts val="0"/>
              </a:spcAft>
            </a:pPr>
            <a:r>
              <a:rPr lang="de-CH" sz="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CH" sz="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Mitarbeitende/r:	</a:t>
            </a:r>
            <a:r>
              <a:rPr lang="de-CH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 	Visum FK: ___________</a:t>
            </a:r>
          </a:p>
          <a:p>
            <a:pPr>
              <a:spcBef>
                <a:spcPts val="100"/>
              </a:spcBef>
              <a:spcAft>
                <a:spcPts val="0"/>
              </a:spcAft>
            </a:pPr>
            <a:r>
              <a:rPr lang="de-CH" sz="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</a:pPr>
            <a:r>
              <a:rPr lang="de-CH" sz="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</a:pPr>
            <a:r>
              <a:rPr lang="de-CH" sz="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Anteil Homeoffice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D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 Anteil Homeoffice ist mit </a:t>
            </a:r>
            <a:r>
              <a:rPr lang="de-DE" sz="8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….</a:t>
            </a:r>
            <a:r>
              <a:rPr lang="de-D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% vorgesehen. Die restliche Arbeitszeit ist im Betrieb zu verbringen.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D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DE" sz="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Arbeitszeit und -erfassung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D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Der/die Arbeitnehmende verpflichtet sich die gesetzlichen Regelungen zu den Arbeits- und Ruhezeitbestimmungen einzuhalten. 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DE" sz="8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Ausserdem</a:t>
            </a:r>
            <a:r>
              <a:rPr lang="de-D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verpflichtet er/sie sich, Anfangs- und Endzeiten inkl. Mittagspause sowie alle geleisteten Stunden zu rapportieren.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D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CH" sz="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Inhalt der Arbeit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CH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Folgende Tätigkeiten können von zu Hause aus erledigt werden:</a:t>
            </a: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CH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CH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___________________________________________________</a:t>
            </a: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CH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CH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Für folgende Tätigkeiten ist eine Anwesenheit in der Firma notwendig:</a:t>
            </a: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CH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CH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___________________________________________________</a:t>
            </a: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CH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CH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Rücksprache mit dem Vorgesetzten können Ausnahmeregeln für den Einzelfall getroffen werden.</a:t>
            </a: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CH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CH" sz="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Erreichbarkeit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D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Der/die Arbeitnehmende verpflichtet sich in der Agenda die ungefähren Homeoffice-Zeiten </a:t>
            </a:r>
            <a:r>
              <a:rPr lang="de-DE" sz="8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de-D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Tage im Voraus einzutragen</a:t>
            </a:r>
            <a:r>
              <a:rPr lang="de-DE" sz="800" strike="sngStrike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D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Mindestens 50% der Homeoffice Zeit sollte als „</a:t>
            </a:r>
            <a:r>
              <a:rPr lang="de-DE" sz="8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de-D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 erfasst werden: Dies bedeutet eine telefonische Erreichbarkeit resp. Rückruf innert </a:t>
            </a:r>
            <a:r>
              <a:rPr lang="de-DE" sz="8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de-D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Minuten.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D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Während der restlichen Zeit wird eine Verfügbarkeit per Email oder ein Rückruf innert </a:t>
            </a:r>
            <a:r>
              <a:rPr lang="de-DE" sz="8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r>
              <a:rPr lang="de-D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Stunden erwartet.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</a:pPr>
            <a:r>
              <a:rPr lang="de-D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de-D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CH" sz="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Einsatz Betriebsmittel / Inventarliste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</a:pPr>
            <a:r>
              <a:rPr lang="de-CH" sz="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Folgende Mittel werden von der Firma zur Verfügung gestellt: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de-CH" sz="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de-CH" sz="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de-CH" sz="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</a:pPr>
            <a:r>
              <a:rPr lang="de-CH" sz="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Folgende Mittel werden von der / dem Mitarbeitenden zur Verfügung gestellt: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de-CH" sz="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de-CH" sz="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Arial" panose="020B0604020202020204" pitchFamily="34" charset="0"/>
              <a:buChar char="-"/>
            </a:pPr>
            <a:r>
              <a:rPr lang="de-CH" sz="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</a:pPr>
            <a:r>
              <a:rPr lang="de-CH" sz="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Beschädigung/Verlust ist innert …Tagen an den Vorgesetzten zu melden.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</a:pPr>
            <a:r>
              <a:rPr lang="de-CH" sz="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  <a:tabLst>
                <a:tab pos="1260475" algn="l"/>
                <a:tab pos="1620520" algn="l"/>
              </a:tabLst>
            </a:pPr>
            <a:r>
              <a:rPr lang="de-CH" sz="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Entschädigung für die Nutzung privater Infrastruktur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</a:pPr>
            <a:r>
              <a:rPr lang="de-CH" sz="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Wird nach separater Abrechnung durch den Mitarbeiter / monatlich mit dem Lohn / als jährliche Pauschale ausbezahlt.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</a:pPr>
            <a:r>
              <a:rPr lang="de-CH" sz="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100"/>
              </a:spcBef>
              <a:spcAft>
                <a:spcPts val="0"/>
              </a:spcAft>
            </a:pPr>
            <a:r>
              <a:rPr lang="de-CH" sz="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Datenschutz</a:t>
            </a:r>
            <a:endParaRPr lang="de-CH" sz="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e-CH" sz="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Der/die Mitarbeitende verpflichtet sich die geltenden IT- und Datenrichtlinien einzuhalten.</a:t>
            </a:r>
            <a:endParaRPr lang="de-CH" sz="5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15FAF6-D781-4939-B469-327A3912D88F}" type="slidenum">
              <a:rPr lang="de-CH" smtClean="0"/>
              <a:pPr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85908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Wir schauen diese fünf Themen vertiefter an =&gt; gerade die Kommunikation ist ein zentraler Punkt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15FAF6-D781-4939-B469-327A3912D88F}" type="slidenum">
              <a:rPr lang="de-CH" smtClean="0"/>
              <a:pPr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31990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/>
          <p:cNvSpPr/>
          <p:nvPr userDrawn="1"/>
        </p:nvSpPr>
        <p:spPr>
          <a:xfrm>
            <a:off x="3" y="1330280"/>
            <a:ext cx="4752340" cy="4492625"/>
          </a:xfrm>
          <a:custGeom>
            <a:avLst/>
            <a:gdLst/>
            <a:ahLst/>
            <a:cxnLst/>
            <a:rect l="l" t="t" r="r" b="b"/>
            <a:pathLst>
              <a:path w="4752340" h="4492625">
                <a:moveTo>
                  <a:pt x="4752047" y="0"/>
                </a:moveTo>
                <a:lnTo>
                  <a:pt x="0" y="0"/>
                </a:lnTo>
                <a:lnTo>
                  <a:pt x="0" y="4492282"/>
                </a:lnTo>
                <a:lnTo>
                  <a:pt x="567461" y="4492282"/>
                </a:lnTo>
                <a:lnTo>
                  <a:pt x="567461" y="4489754"/>
                </a:lnTo>
                <a:lnTo>
                  <a:pt x="2167909" y="4489754"/>
                </a:lnTo>
                <a:lnTo>
                  <a:pt x="4752047" y="0"/>
                </a:lnTo>
                <a:close/>
              </a:path>
              <a:path w="4752340" h="4492625">
                <a:moveTo>
                  <a:pt x="2167909" y="4489754"/>
                </a:moveTo>
                <a:lnTo>
                  <a:pt x="567461" y="4489754"/>
                </a:lnTo>
                <a:lnTo>
                  <a:pt x="2166454" y="4492282"/>
                </a:lnTo>
                <a:lnTo>
                  <a:pt x="2167909" y="4489754"/>
                </a:lnTo>
                <a:close/>
              </a:path>
            </a:pathLst>
          </a:custGeom>
          <a:solidFill>
            <a:srgbClr val="5AAED9"/>
          </a:solidFill>
        </p:spPr>
        <p:txBody>
          <a:bodyPr wrap="square" lIns="0" tIns="0" rIns="0" bIns="0" rtlCol="0"/>
          <a:lstStyle/>
          <a:p>
            <a:endParaRPr>
              <a:solidFill>
                <a:srgbClr val="5AAED9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9E5B812-74ED-234C-B699-199E5B864B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0784" y="2089854"/>
            <a:ext cx="2917619" cy="919006"/>
          </a:xfrm>
          <a:prstGeom prst="rect">
            <a:avLst/>
          </a:prstGeom>
        </p:spPr>
      </p:pic>
      <p:sp>
        <p:nvSpPr>
          <p:cNvPr id="9" name="Textplatzhalt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6168009" y="3212976"/>
            <a:ext cx="5472607" cy="180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 b="1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0" indent="0">
              <a:buNone/>
              <a:defRPr sz="1800" b="1" i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1600" b="1" i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de-DE" dirty="0"/>
              <a:t>Text hier hinzufügen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625255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2"/>
          <p:cNvSpPr>
            <a:spLocks noGrp="1"/>
          </p:cNvSpPr>
          <p:nvPr>
            <p:ph idx="1" hasCustomPrompt="1"/>
          </p:nvPr>
        </p:nvSpPr>
        <p:spPr>
          <a:xfrm>
            <a:off x="766800" y="1782096"/>
            <a:ext cx="10728000" cy="4167184"/>
          </a:xfrm>
          <a:prstGeom prst="rect">
            <a:avLst/>
          </a:prstGeom>
        </p:spPr>
        <p:txBody>
          <a:bodyPr/>
          <a:lstStyle>
            <a:lvl1pPr marL="342000" indent="-342000">
              <a:spcBef>
                <a:spcPts val="0"/>
              </a:spcBef>
              <a:buClr>
                <a:srgbClr val="5AAED9"/>
              </a:buClr>
              <a:buSzPct val="100000"/>
              <a:buFont typeface="Arial" pitchFamily="34" charset="0"/>
              <a:buChar char="•"/>
              <a:defRPr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 marL="741600" indent="-284400">
              <a:spcBef>
                <a:spcPts val="0"/>
              </a:spcBef>
              <a:buClrTx/>
              <a:buSzPct val="100000"/>
              <a:buFont typeface="Arial" panose="020B0604020202020204" pitchFamily="34" charset="0"/>
              <a:buChar char="•"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077913" indent="-284400">
              <a:spcBef>
                <a:spcPts val="0"/>
              </a:spcBef>
              <a:buFont typeface="Symbol" panose="05050102010706020507" pitchFamily="18" charset="2"/>
              <a:buChar char="-"/>
              <a:defRPr sz="16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436688" indent="-284400">
              <a:spcBef>
                <a:spcPts val="0"/>
              </a:spcBef>
              <a:buFont typeface="Arial" panose="020B0604020202020204" pitchFamily="34" charset="0"/>
              <a:buChar char="·"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</a:lstStyle>
          <a:p>
            <a:pPr lvl="0"/>
            <a:r>
              <a:rPr lang="de-DE" dirty="0"/>
              <a:t>Textformate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  <a:endParaRPr lang="de-CH" sz="2200" b="0" dirty="0">
              <a:latin typeface="+mn-lt"/>
              <a:cs typeface="Arial"/>
            </a:endParaRP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66800" y="548680"/>
            <a:ext cx="10728000" cy="10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3200" baseline="0">
                <a:solidFill>
                  <a:srgbClr val="5AAED9"/>
                </a:solidFill>
              </a:defRPr>
            </a:lvl1pPr>
          </a:lstStyle>
          <a:p>
            <a:pPr lvl="0"/>
            <a:r>
              <a:rPr lang="de-CH" dirty="0"/>
              <a:t>Text durch Klicken hinzufügen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8DBD4E7-3E62-4449-A787-2F4C4C5846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58" y="6112077"/>
            <a:ext cx="1330887" cy="4192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6800" y="1772816"/>
            <a:ext cx="7633456" cy="432318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buClr>
                <a:srgbClr val="5AAED9"/>
              </a:buClr>
              <a:buSzPct val="100000"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41600" indent="-284400">
              <a:spcBef>
                <a:spcPts val="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076400" indent="-284400">
              <a:spcBef>
                <a:spcPts val="0"/>
              </a:spcBef>
              <a:buFont typeface="Symbol" panose="05050102010706020507" pitchFamily="18" charset="2"/>
              <a:buChar char="-"/>
              <a:defRPr sz="16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436400" indent="-284400">
              <a:spcBef>
                <a:spcPts val="0"/>
              </a:spcBef>
              <a:buFont typeface="Arial" panose="020B0604020202020204" pitchFamily="34" charset="0"/>
              <a:buChar char="·"/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  <a:endParaRPr lang="de-CH" sz="2200" b="0" dirty="0">
              <a:latin typeface="+mn-lt"/>
              <a:cs typeface="Arial"/>
            </a:endParaRPr>
          </a:p>
        </p:txBody>
      </p:sp>
      <p:sp>
        <p:nvSpPr>
          <p:cNvPr id="8" name="Inhaltsplatzhalter 2"/>
          <p:cNvSpPr>
            <a:spLocks noGrp="1"/>
          </p:cNvSpPr>
          <p:nvPr>
            <p:ph sz="half" idx="13"/>
          </p:nvPr>
        </p:nvSpPr>
        <p:spPr>
          <a:xfrm>
            <a:off x="8904312" y="1767408"/>
            <a:ext cx="2590488" cy="432588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>
                <a:schemeClr val="accent1"/>
              </a:buClr>
              <a:buSzPct val="100000"/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41600" indent="-284400">
              <a:spcBef>
                <a:spcPts val="0"/>
              </a:spcBef>
              <a:buClrTx/>
              <a:buSzPct val="100000"/>
              <a:buFont typeface="Arial" panose="020B0604020202020204" pitchFamily="34" charset="0"/>
              <a:buChar char="•"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076400" indent="-284400">
              <a:spcBef>
                <a:spcPts val="0"/>
              </a:spcBef>
              <a:buFont typeface="Symbol" panose="05050102010706020507" pitchFamily="18" charset="2"/>
              <a:buChar char="-"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436400" indent="-284400">
              <a:spcBef>
                <a:spcPts val="0"/>
              </a:spcBef>
              <a:buFont typeface="Arial" panose="020B0604020202020204" pitchFamily="34" charset="0"/>
              <a:buChar char="·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z="2200" b="0">
                <a:latin typeface="+mn-lt"/>
                <a:cs typeface="Arial"/>
              </a:rPr>
              <a:t>Formatvorlagen des Textmasters bearbeiten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8DBD4E7-3E62-4449-A787-2F4C4C5846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58" y="6112077"/>
            <a:ext cx="1330887" cy="419209"/>
          </a:xfrm>
          <a:prstGeom prst="rect">
            <a:avLst/>
          </a:prstGeom>
        </p:spPr>
      </p:pic>
      <p:sp>
        <p:nvSpPr>
          <p:cNvPr id="11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66800" y="548680"/>
            <a:ext cx="10728000" cy="10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3200" baseline="0">
                <a:solidFill>
                  <a:srgbClr val="5AAED9"/>
                </a:solidFill>
              </a:defRPr>
            </a:lvl1pPr>
          </a:lstStyle>
          <a:p>
            <a:pPr lvl="0"/>
            <a:r>
              <a:rPr lang="de-CH" dirty="0"/>
              <a:t>Text durch Klicken hinzufügen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6800" y="1772816"/>
            <a:ext cx="5176800" cy="432318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buClr>
                <a:srgbClr val="5AAED9"/>
              </a:buClr>
              <a:buSzPct val="100000"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41600" indent="-284400">
              <a:spcBef>
                <a:spcPts val="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076400" indent="-284400">
              <a:spcBef>
                <a:spcPts val="0"/>
              </a:spcBef>
              <a:buFont typeface="Symbol" panose="05050102010706020507" pitchFamily="18" charset="2"/>
              <a:buChar char="-"/>
              <a:defRPr sz="16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436400" indent="-284400">
              <a:spcBef>
                <a:spcPts val="0"/>
              </a:spcBef>
              <a:buFont typeface="Arial" panose="020B0604020202020204" pitchFamily="34" charset="0"/>
              <a:buChar char="·"/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  <a:endParaRPr lang="de-CH" sz="2200" b="0" dirty="0">
              <a:latin typeface="+mn-lt"/>
              <a:cs typeface="Arial"/>
            </a:endParaRPr>
          </a:p>
        </p:txBody>
      </p:sp>
      <p:sp>
        <p:nvSpPr>
          <p:cNvPr id="8" name="Inhaltsplatzhalter 2"/>
          <p:cNvSpPr>
            <a:spLocks noGrp="1"/>
          </p:cNvSpPr>
          <p:nvPr>
            <p:ph sz="half" idx="13" hasCustomPrompt="1"/>
          </p:nvPr>
        </p:nvSpPr>
        <p:spPr>
          <a:xfrm>
            <a:off x="6168008" y="1767408"/>
            <a:ext cx="5326792" cy="4325888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buClr>
                <a:srgbClr val="5AAED9"/>
              </a:buClr>
              <a:buSzPct val="100000"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41600" indent="-284400">
              <a:spcBef>
                <a:spcPts val="0"/>
              </a:spcBef>
              <a:buClrTx/>
              <a:buSzPct val="100000"/>
              <a:buFont typeface="Arial" panose="020B0604020202020204" pitchFamily="34" charset="0"/>
              <a:buChar char="•"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076400" indent="-284400">
              <a:spcBef>
                <a:spcPts val="0"/>
              </a:spcBef>
              <a:buFont typeface="Symbol" panose="05050102010706020507" pitchFamily="18" charset="2"/>
              <a:buChar char="-"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436400" indent="-284400">
              <a:spcBef>
                <a:spcPts val="0"/>
              </a:spcBef>
              <a:buFont typeface="Arial" panose="020B0604020202020204" pitchFamily="34" charset="0"/>
              <a:buChar char="·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  <a:endParaRPr lang="de-CH" sz="2200" b="0" dirty="0">
              <a:latin typeface="+mn-lt"/>
              <a:cs typeface="Arial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8DBD4E7-3E62-4449-A787-2F4C4C5846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58" y="6112077"/>
            <a:ext cx="1330887" cy="419209"/>
          </a:xfrm>
          <a:prstGeom prst="rect">
            <a:avLst/>
          </a:prstGeom>
        </p:spPr>
      </p:pic>
      <p:sp>
        <p:nvSpPr>
          <p:cNvPr id="11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66800" y="548680"/>
            <a:ext cx="10728000" cy="10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3200" baseline="0">
                <a:solidFill>
                  <a:srgbClr val="5AAED9"/>
                </a:solidFill>
              </a:defRPr>
            </a:lvl1pPr>
          </a:lstStyle>
          <a:p>
            <a:pPr lvl="0"/>
            <a:r>
              <a:rPr lang="de-CH" dirty="0"/>
              <a:t>Text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1913547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8DBD4E7-3E62-4449-A787-2F4C4C5846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58" y="6112077"/>
            <a:ext cx="1330887" cy="419209"/>
          </a:xfrm>
          <a:prstGeom prst="rect">
            <a:avLst/>
          </a:prstGeom>
        </p:spPr>
      </p:pic>
      <p:sp>
        <p:nvSpPr>
          <p:cNvPr id="8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66800" y="548680"/>
            <a:ext cx="10728000" cy="10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3200" baseline="0">
                <a:solidFill>
                  <a:srgbClr val="5AAED9"/>
                </a:solidFill>
              </a:defRPr>
            </a:lvl1pPr>
          </a:lstStyle>
          <a:p>
            <a:pPr lvl="0"/>
            <a:r>
              <a:rPr lang="de-CH" dirty="0"/>
              <a:t>Text durch Klicken hinzufügen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liennummernplatzhalter 5"/>
          <p:cNvSpPr txBox="1">
            <a:spLocks/>
          </p:cNvSpPr>
          <p:nvPr userDrawn="1"/>
        </p:nvSpPr>
        <p:spPr>
          <a:xfrm>
            <a:off x="11182832" y="6255607"/>
            <a:ext cx="368792" cy="21456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C60A68E-BC88-44A5-B0C3-6F43BC100C4D}" type="slidenum">
              <a:rPr lang="de-CH" sz="700" b="1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‹N°›</a:t>
            </a:fld>
            <a:endParaRPr lang="de-CH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Datumsplatzhalter 3"/>
          <p:cNvSpPr>
            <a:spLocks noGrp="1"/>
          </p:cNvSpPr>
          <p:nvPr userDrawn="1"/>
        </p:nvSpPr>
        <p:spPr>
          <a:xfrm>
            <a:off x="7104112" y="6261554"/>
            <a:ext cx="4080442" cy="21456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700" spc="-5" dirty="0"/>
              <a:t>AEH Zentrum für Arbeitsmedizin, Ergonomie und Hygiene │ </a:t>
            </a:r>
            <a:fld id="{2295A65D-E2E3-48A1-AD6B-CD568D299F7C}" type="datetime1">
              <a:rPr lang="de-DE" sz="700" spc="-5" smtClean="0"/>
              <a:t>10.06.2022</a:t>
            </a:fld>
            <a:endParaRPr lang="de-CH" sz="7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7" r:id="rId2"/>
    <p:sldLayoutId id="2147483652" r:id="rId3"/>
    <p:sldLayoutId id="2147483662" r:id="rId4"/>
    <p:sldLayoutId id="2147483654" r:id="rId5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3399"/>
        </a:buClr>
        <a:buSzPct val="150000"/>
        <a:buChar char="•"/>
        <a:defRPr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3399"/>
        </a:buClr>
        <a:buSzPct val="150000"/>
        <a:buChar char="-"/>
        <a:defRPr sz="2000" b="1">
          <a:solidFill>
            <a:srgbClr val="0033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3399"/>
        </a:buClr>
        <a:buChar char="•"/>
        <a:defRPr b="1">
          <a:solidFill>
            <a:srgbClr val="0033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2.sv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6.svg"/><Relationship Id="rId12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5.png"/><Relationship Id="rId11" Type="http://schemas.openxmlformats.org/officeDocument/2006/relationships/image" Target="../media/image20.svg"/><Relationship Id="rId5" Type="http://schemas.openxmlformats.org/officeDocument/2006/relationships/image" Target="../media/image14.svg"/><Relationship Id="rId10" Type="http://schemas.openxmlformats.org/officeDocument/2006/relationships/image" Target="../media/image17.png"/><Relationship Id="rId4" Type="http://schemas.openxmlformats.org/officeDocument/2006/relationships/image" Target="../media/image14.png"/><Relationship Id="rId9" Type="http://schemas.openxmlformats.org/officeDocument/2006/relationships/image" Target="../media/image1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kas-box.ch/" TargetMode="External"/><Relationship Id="rId2" Type="http://schemas.openxmlformats.org/officeDocument/2006/relationships/hyperlink" Target="https://www.youtube.com/watch?v=jbV5dGvJWyo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hyperlink" Target="https://www.seco.admin.ch/dam/seco/de/dokumente/Publikationen_Dienstleistungen/Publikationen_Formulare/Arbeit/Arbeitsbedingungen/Broschueren/seco_bro_homeoffice.pdf.download.pdf/seco_broschuere_homeoffice_de.pdf" TargetMode="External"/><Relationship Id="rId4" Type="http://schemas.openxmlformats.org/officeDocument/2006/relationships/hyperlink" Target="https://www.suva.ch/de-CH/material/Produkte/material-praventionsmodul-gesund-arbeiten-am-bildschirm#sch-from-search#mark=Bildschirm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579FB08-4B56-4527-AFC5-971889E32D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Homeoffice:</a:t>
            </a:r>
            <a:br>
              <a:rPr lang="de-CH" dirty="0"/>
            </a:br>
            <a:r>
              <a:rPr lang="de-CH" dirty="0"/>
              <a:t>Tipps zur konkreten Umsetzung</a:t>
            </a:r>
          </a:p>
        </p:txBody>
      </p:sp>
    </p:spTree>
    <p:extLst>
      <p:ext uri="{BB962C8B-B14F-4D97-AF65-F5344CB8AC3E}">
        <p14:creationId xmlns:p14="http://schemas.microsoft.com/office/powerpoint/2010/main" val="1527390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3B734D5-252D-44BB-8F78-8D598CAFF2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6800" y="1772816"/>
            <a:ext cx="7057392" cy="4323184"/>
          </a:xfrm>
        </p:spPr>
        <p:txBody>
          <a:bodyPr/>
          <a:lstStyle/>
          <a:p>
            <a:r>
              <a:rPr lang="de-CH" b="0" i="0" dirty="0">
                <a:solidFill>
                  <a:srgbClr val="000000"/>
                </a:solidFill>
                <a:effectLst/>
                <a:latin typeface="+mj-lt"/>
              </a:rPr>
              <a:t>Planen Sie! Ihre Woche, Ihren Morgen, Ihren Tag.</a:t>
            </a:r>
          </a:p>
          <a:p>
            <a:r>
              <a:rPr lang="de-CH" b="0" i="0" dirty="0">
                <a:solidFill>
                  <a:srgbClr val="000000"/>
                </a:solidFill>
                <a:effectLst/>
                <a:latin typeface="+mj-lt"/>
              </a:rPr>
              <a:t>Wenn Sie in Tätigkeiten feststellen, dass Sie nicht vorankommen, finden Sie den Grund heraus und lösen ihn</a:t>
            </a:r>
            <a:endParaRPr lang="de-CH" dirty="0">
              <a:solidFill>
                <a:srgbClr val="000000"/>
              </a:solidFill>
              <a:latin typeface="+mj-lt"/>
            </a:endParaRPr>
          </a:p>
          <a:p>
            <a:r>
              <a:rPr lang="de-CH" b="0" i="0" dirty="0">
                <a:solidFill>
                  <a:srgbClr val="000000"/>
                </a:solidFill>
                <a:effectLst/>
                <a:latin typeface="+mj-lt"/>
              </a:rPr>
              <a:t>Planen Sie Abwechslung und Pausen ein und geniessen Sie diese.</a:t>
            </a:r>
          </a:p>
          <a:p>
            <a:r>
              <a:rPr lang="de-CH" b="0" i="0" dirty="0">
                <a:solidFill>
                  <a:srgbClr val="000000"/>
                </a:solidFill>
                <a:effectLst/>
                <a:latin typeface="+mj-lt"/>
              </a:rPr>
              <a:t>Räumen Sie sich Zeiten ein für den Austausch mit Kollegen</a:t>
            </a:r>
            <a:endParaRPr lang="de-CH" dirty="0">
              <a:solidFill>
                <a:srgbClr val="000000"/>
              </a:solidFill>
              <a:latin typeface="+mj-lt"/>
            </a:endParaRPr>
          </a:p>
          <a:p>
            <a:r>
              <a:rPr lang="de-CH" b="0" i="0" dirty="0">
                <a:solidFill>
                  <a:srgbClr val="000000"/>
                </a:solidFill>
                <a:effectLst/>
                <a:latin typeface="+mj-lt"/>
              </a:rPr>
              <a:t>Nehmen Sie sich auch Zeit für Small Talk.</a:t>
            </a:r>
          </a:p>
          <a:p>
            <a:r>
              <a:rPr lang="de-CH" b="0" i="0" dirty="0">
                <a:solidFill>
                  <a:srgbClr val="000000"/>
                </a:solidFill>
                <a:effectLst/>
                <a:latin typeface="+mj-lt"/>
              </a:rPr>
              <a:t>Arbeiten Sie vom Ziel kommend – was will ich erreichen?</a:t>
            </a:r>
            <a:endParaRPr lang="de-CH" dirty="0">
              <a:solidFill>
                <a:srgbClr val="000000"/>
              </a:solidFill>
              <a:latin typeface="+mj-lt"/>
            </a:endParaRPr>
          </a:p>
          <a:p>
            <a:r>
              <a:rPr lang="de-CH" b="0" i="0" dirty="0">
                <a:solidFill>
                  <a:srgbClr val="000000"/>
                </a:solidFill>
                <a:effectLst/>
                <a:latin typeface="+mj-lt"/>
              </a:rPr>
              <a:t>Schliessen Sie den Tag ab: Was haben Sie erreicht und was noch nicht? Und was ist morgen dran?</a:t>
            </a:r>
            <a:endParaRPr lang="de-CH" dirty="0">
              <a:latin typeface="+mj-lt"/>
            </a:endParaRP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5FC5B87-A0B0-4635-94CA-2BBC65995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Selbstführung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56B6CA7D-12BF-4A59-AF44-77AE1524631E}"/>
              </a:ext>
            </a:extLst>
          </p:cNvPr>
          <p:cNvSpPr txBox="1"/>
          <p:nvPr/>
        </p:nvSpPr>
        <p:spPr>
          <a:xfrm>
            <a:off x="1127448" y="5746817"/>
            <a:ext cx="609337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100" dirty="0">
                <a:latin typeface="+mj-lt"/>
              </a:rPr>
              <a:t>Quelle: https://www.courage-online.de/7-tipps-fuer-die-selbstfuehrung-im-home-office/</a:t>
            </a:r>
          </a:p>
        </p:txBody>
      </p:sp>
      <p:pic>
        <p:nvPicPr>
          <p:cNvPr id="4098" name="Picture 2" descr="Home-Office Kit">
            <a:extLst>
              <a:ext uri="{FF2B5EF4-FFF2-40B4-BE49-F238E27FC236}">
                <a16:creationId xmlns:a16="http://schemas.microsoft.com/office/drawing/2014/main" id="{F57AA612-6C53-47B9-82F3-010AE00F7835}"/>
              </a:ext>
            </a:extLst>
          </p:cNvPr>
          <p:cNvPicPr>
            <a:picLocks noGrp="1" noChangeAspect="1" noChangeArrowheads="1"/>
          </p:cNvPicPr>
          <p:nvPr>
            <p:ph sz="half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77" r="8561"/>
          <a:stretch/>
        </p:blipFill>
        <p:spPr bwMode="auto">
          <a:xfrm>
            <a:off x="8080654" y="1992384"/>
            <a:ext cx="3344546" cy="287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688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FD97384-6727-4552-A7EF-CBA5AA2C24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6800" y="1772816"/>
            <a:ext cx="5176800" cy="432318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de-CH" dirty="0"/>
              <a:t>Kontakt mit Arbeitskollegen</a:t>
            </a:r>
            <a:br>
              <a:rPr lang="de-CH" dirty="0"/>
            </a:br>
            <a:r>
              <a:rPr lang="de-CH" dirty="0"/>
              <a:t>z.B. Morgenkaffee</a:t>
            </a:r>
            <a:endParaRPr lang="de-CH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de-CH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de-CH" dirty="0"/>
              <a:t>Kontakt mit Freunden in der Freizeit</a:t>
            </a:r>
            <a:endParaRPr lang="de-CH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de-CH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de-CH" dirty="0"/>
              <a:t>Pausen draussen im Tageslicht</a:t>
            </a:r>
            <a:endParaRPr lang="de-CH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de-CH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de-CH" dirty="0"/>
              <a:t>Bewegung</a:t>
            </a:r>
            <a:endParaRPr lang="de-CH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de-CH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de-CH" dirty="0"/>
              <a:t>Gesunde Ernährung</a:t>
            </a:r>
            <a:endParaRPr lang="de-CH"/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de-CH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de-CH" dirty="0"/>
              <a:t>Erholsamen Schlaf</a:t>
            </a:r>
            <a:endParaRPr lang="de-CH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BE8252FA-F976-47F3-937D-37FE22597EAF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610" y="1767408"/>
            <a:ext cx="3055587" cy="4325888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AC3734C0-9BE1-4D98-AE13-C6FB14F7D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800" y="548680"/>
            <a:ext cx="10728000" cy="1015200"/>
          </a:xfrm>
        </p:spPr>
        <p:txBody>
          <a:bodyPr wrap="square" anchor="t">
            <a:normAutofit/>
          </a:bodyPr>
          <a:lstStyle/>
          <a:p>
            <a:r>
              <a:rPr lang="de-CH" dirty="0"/>
              <a:t>Sozialkontakte, Freizeit und Gesundheit </a:t>
            </a:r>
          </a:p>
        </p:txBody>
      </p:sp>
    </p:spTree>
    <p:extLst>
      <p:ext uri="{BB962C8B-B14F-4D97-AF65-F5344CB8AC3E}">
        <p14:creationId xmlns:p14="http://schemas.microsoft.com/office/powerpoint/2010/main" val="3925368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58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388DEB39-D8B4-4874-999A-0BB994539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5487" y="2558920"/>
            <a:ext cx="2808920" cy="854816"/>
          </a:xfrm>
        </p:spPr>
        <p:txBody>
          <a:bodyPr/>
          <a:lstStyle/>
          <a:p>
            <a:pPr marL="0" indent="0" algn="ctr">
              <a:buNone/>
            </a:pPr>
            <a:r>
              <a:rPr lang="de-CH" sz="2200" dirty="0"/>
              <a:t>Vertrauen vs. Kontrolle</a:t>
            </a:r>
          </a:p>
          <a:p>
            <a:pPr algn="ctr"/>
            <a:endParaRPr lang="de-CH" sz="2200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4C538E90-68F4-4F4B-B3EC-32D7EB9DC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Schulung Vorgesetzte: Führung auf Distanz</a:t>
            </a:r>
          </a:p>
        </p:txBody>
      </p:sp>
      <p:sp>
        <p:nvSpPr>
          <p:cNvPr id="4" name="Inhaltsplatzhalter 1">
            <a:extLst>
              <a:ext uri="{FF2B5EF4-FFF2-40B4-BE49-F238E27FC236}">
                <a16:creationId xmlns:a16="http://schemas.microsoft.com/office/drawing/2014/main" id="{8CD617A6-7317-40F6-9944-5347B429A1EE}"/>
              </a:ext>
            </a:extLst>
          </p:cNvPr>
          <p:cNvSpPr txBox="1">
            <a:spLocks/>
          </p:cNvSpPr>
          <p:nvPr/>
        </p:nvSpPr>
        <p:spPr>
          <a:xfrm>
            <a:off x="5526653" y="2606866"/>
            <a:ext cx="3368166" cy="1015200"/>
          </a:xfrm>
          <a:prstGeom prst="rect">
            <a:avLst/>
          </a:prstGeom>
        </p:spPr>
        <p:txBody>
          <a:bodyPr/>
          <a:lstStyle>
            <a:lvl1pPr marL="342000" indent="-34200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rgbClr val="8AD3D2"/>
              </a:buClr>
              <a:buSzPct val="100000"/>
              <a:buFont typeface="Arial" pitchFamily="34" charset="0"/>
              <a:buChar char="•"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1600" indent="-284400" algn="l" rtl="0" eaLnBrk="1" fontAlgn="base" hangingPunct="1">
              <a:spcBef>
                <a:spcPts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 marL="1077913" indent="-28440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rgbClr val="003399"/>
              </a:buClr>
              <a:buFont typeface="Symbol" panose="05050102010706020507" pitchFamily="18" charset="2"/>
              <a:buChar char="-"/>
              <a:defRPr sz="16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 marL="1436688" indent="-284400" algn="l" rtl="0" eaLnBrk="1" fontAlgn="base" hangingPunct="1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·"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de-CH" sz="2200" kern="0" dirty="0"/>
              <a:t>Motivation fördern und Arbeitsergebnisse sicherstellen</a:t>
            </a:r>
          </a:p>
          <a:p>
            <a:pPr algn="ctr"/>
            <a:endParaRPr lang="de-CH" sz="2200" kern="0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98B2A63D-90DC-45DE-83C3-FD3C0B7CEC14}"/>
              </a:ext>
            </a:extLst>
          </p:cNvPr>
          <p:cNvSpPr txBox="1">
            <a:spLocks/>
          </p:cNvSpPr>
          <p:nvPr/>
        </p:nvSpPr>
        <p:spPr>
          <a:xfrm>
            <a:off x="7570736" y="4476427"/>
            <a:ext cx="3210715" cy="854816"/>
          </a:xfrm>
          <a:prstGeom prst="rect">
            <a:avLst/>
          </a:prstGeom>
        </p:spPr>
        <p:txBody>
          <a:bodyPr/>
          <a:lstStyle>
            <a:lvl1pPr marL="342000" indent="-34200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rgbClr val="8AD3D2"/>
              </a:buClr>
              <a:buSzPct val="100000"/>
              <a:buFont typeface="Arial" pitchFamily="34" charset="0"/>
              <a:buChar char="•"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1600" indent="-284400" algn="l" rtl="0" eaLnBrk="1" fontAlgn="base" hangingPunct="1">
              <a:spcBef>
                <a:spcPts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 marL="1077913" indent="-28440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rgbClr val="003399"/>
              </a:buClr>
              <a:buFont typeface="Symbol" panose="05050102010706020507" pitchFamily="18" charset="2"/>
              <a:buChar char="-"/>
              <a:defRPr sz="16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 marL="1436688" indent="-284400" algn="l" rtl="0" eaLnBrk="1" fontAlgn="base" hangingPunct="1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·"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de-CH" sz="2200" kern="0" dirty="0"/>
              <a:t>Klären der Regeln und Rahmenbedingungen</a:t>
            </a:r>
          </a:p>
        </p:txBody>
      </p:sp>
      <p:sp>
        <p:nvSpPr>
          <p:cNvPr id="6" name="Inhaltsplatzhalter 1">
            <a:extLst>
              <a:ext uri="{FF2B5EF4-FFF2-40B4-BE49-F238E27FC236}">
                <a16:creationId xmlns:a16="http://schemas.microsoft.com/office/drawing/2014/main" id="{99B22F98-8E74-4421-9BFA-BD24B343EE5E}"/>
              </a:ext>
            </a:extLst>
          </p:cNvPr>
          <p:cNvSpPr txBox="1">
            <a:spLocks/>
          </p:cNvSpPr>
          <p:nvPr/>
        </p:nvSpPr>
        <p:spPr>
          <a:xfrm>
            <a:off x="4147751" y="4726911"/>
            <a:ext cx="2808920" cy="1208664"/>
          </a:xfrm>
          <a:prstGeom prst="rect">
            <a:avLst/>
          </a:prstGeom>
        </p:spPr>
        <p:txBody>
          <a:bodyPr/>
          <a:lstStyle>
            <a:lvl1pPr marL="342000" indent="-34200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rgbClr val="8AD3D2"/>
              </a:buClr>
              <a:buSzPct val="100000"/>
              <a:buFont typeface="Arial" pitchFamily="34" charset="0"/>
              <a:buChar char="•"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1600" indent="-284400" algn="l" rtl="0" eaLnBrk="1" fontAlgn="base" hangingPunct="1">
              <a:spcBef>
                <a:spcPts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 marL="1077913" indent="-28440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rgbClr val="003399"/>
              </a:buClr>
              <a:buFont typeface="Symbol" panose="05050102010706020507" pitchFamily="18" charset="2"/>
              <a:buChar char="-"/>
              <a:defRPr sz="16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 marL="1436688" indent="-284400" algn="l" rtl="0" eaLnBrk="1" fontAlgn="base" hangingPunct="1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·"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de-CH" sz="2200" kern="0" dirty="0"/>
              <a:t>Kommunikation und Information</a:t>
            </a:r>
          </a:p>
          <a:p>
            <a:pPr algn="ctr"/>
            <a:endParaRPr lang="de-CH" sz="2200" kern="0" dirty="0"/>
          </a:p>
        </p:txBody>
      </p:sp>
      <p:sp>
        <p:nvSpPr>
          <p:cNvPr id="8" name="Rechteck 7" descr="Checkmark">
            <a:extLst>
              <a:ext uri="{FF2B5EF4-FFF2-40B4-BE49-F238E27FC236}">
                <a16:creationId xmlns:a16="http://schemas.microsoft.com/office/drawing/2014/main" id="{881E826F-35C3-4202-A3BD-1AA723B74BDD}"/>
              </a:ext>
            </a:extLst>
          </p:cNvPr>
          <p:cNvSpPr/>
          <p:nvPr/>
        </p:nvSpPr>
        <p:spPr>
          <a:xfrm>
            <a:off x="3089947" y="1709000"/>
            <a:ext cx="720000" cy="740390"/>
          </a:xfrm>
          <a:prstGeom prst="rect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Rechteck 8" descr="Präsentation mit Kreisdiagramm">
            <a:extLst>
              <a:ext uri="{FF2B5EF4-FFF2-40B4-BE49-F238E27FC236}">
                <a16:creationId xmlns:a16="http://schemas.microsoft.com/office/drawing/2014/main" id="{EFDDA31E-2EA3-4B9A-8C65-1A24C266A25F}"/>
              </a:ext>
            </a:extLst>
          </p:cNvPr>
          <p:cNvSpPr/>
          <p:nvPr/>
        </p:nvSpPr>
        <p:spPr>
          <a:xfrm>
            <a:off x="6850736" y="1677850"/>
            <a:ext cx="720000" cy="740390"/>
          </a:xfrm>
          <a:prstGeom prst="rect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7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Rechteck 9" descr="Gavel">
            <a:extLst>
              <a:ext uri="{FF2B5EF4-FFF2-40B4-BE49-F238E27FC236}">
                <a16:creationId xmlns:a16="http://schemas.microsoft.com/office/drawing/2014/main" id="{F1C566E8-C225-4109-81F1-C1701A9A2290}"/>
              </a:ext>
            </a:extLst>
          </p:cNvPr>
          <p:cNvSpPr/>
          <p:nvPr/>
        </p:nvSpPr>
        <p:spPr>
          <a:xfrm>
            <a:off x="8816094" y="3610025"/>
            <a:ext cx="720000" cy="740390"/>
          </a:xfrm>
          <a:prstGeom prst="rect">
            <a:avLst/>
          </a:prstGeom>
          <a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9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Inhaltsplatzhalter 1">
            <a:extLst>
              <a:ext uri="{FF2B5EF4-FFF2-40B4-BE49-F238E27FC236}">
                <a16:creationId xmlns:a16="http://schemas.microsoft.com/office/drawing/2014/main" id="{28E712B9-D272-4976-859B-DB7EA22DF71C}"/>
              </a:ext>
            </a:extLst>
          </p:cNvPr>
          <p:cNvSpPr txBox="1">
            <a:spLocks/>
          </p:cNvSpPr>
          <p:nvPr/>
        </p:nvSpPr>
        <p:spPr>
          <a:xfrm>
            <a:off x="724767" y="4476427"/>
            <a:ext cx="2808920" cy="1208664"/>
          </a:xfrm>
          <a:prstGeom prst="rect">
            <a:avLst/>
          </a:prstGeom>
        </p:spPr>
        <p:txBody>
          <a:bodyPr/>
          <a:lstStyle>
            <a:lvl1pPr marL="342000" indent="-34200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rgbClr val="8AD3D2"/>
              </a:buClr>
              <a:buSzPct val="100000"/>
              <a:buFont typeface="Arial" pitchFamily="34" charset="0"/>
              <a:buChar char="•"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1600" indent="-284400" algn="l" rtl="0" eaLnBrk="1" fontAlgn="base" hangingPunct="1">
              <a:spcBef>
                <a:spcPts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 marL="1077913" indent="-284400" algn="l" rtl="0" eaLnBrk="1" fontAlgn="base" hangingPunct="1">
              <a:spcBef>
                <a:spcPts val="0"/>
              </a:spcBef>
              <a:spcAft>
                <a:spcPct val="0"/>
              </a:spcAft>
              <a:buClr>
                <a:srgbClr val="003399"/>
              </a:buClr>
              <a:buFont typeface="Symbol" panose="05050102010706020507" pitchFamily="18" charset="2"/>
              <a:buChar char="-"/>
              <a:defRPr sz="16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 marL="1436688" indent="-284400" algn="l" rtl="0" eaLnBrk="1" fontAlgn="base" hangingPunct="1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·"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de-CH" sz="2200" kern="0" dirty="0"/>
              <a:t>Fürsorge, Erkennen von Überlastungen und Unterstützung</a:t>
            </a:r>
          </a:p>
          <a:p>
            <a:pPr algn="ctr"/>
            <a:endParaRPr lang="de-CH" sz="2200" kern="0" dirty="0"/>
          </a:p>
        </p:txBody>
      </p:sp>
      <p:sp>
        <p:nvSpPr>
          <p:cNvPr id="14" name="Rechteck 13" descr="Medical">
            <a:extLst>
              <a:ext uri="{FF2B5EF4-FFF2-40B4-BE49-F238E27FC236}">
                <a16:creationId xmlns:a16="http://schemas.microsoft.com/office/drawing/2014/main" id="{9FF29CFB-6835-438A-BD26-0C2716B6CC13}"/>
              </a:ext>
            </a:extLst>
          </p:cNvPr>
          <p:cNvSpPr/>
          <p:nvPr/>
        </p:nvSpPr>
        <p:spPr>
          <a:xfrm>
            <a:off x="1759032" y="3603947"/>
            <a:ext cx="740390" cy="740390"/>
          </a:xfrm>
          <a:prstGeom prst="rect">
            <a:avLst/>
          </a:prstGeom>
          <a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11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16" name="Grafik 15" descr="Chat mit einfarbiger Füllung">
            <a:extLst>
              <a:ext uri="{FF2B5EF4-FFF2-40B4-BE49-F238E27FC236}">
                <a16:creationId xmlns:a16="http://schemas.microsoft.com/office/drawing/2014/main" id="{9DD86946-439A-4C77-BE86-0F65A4DED07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147568" y="3812511"/>
            <a:ext cx="914400" cy="9144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0772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sz="half" idx="1"/>
          </p:nvPr>
        </p:nvSpPr>
        <p:spPr>
          <a:xfrm>
            <a:off x="766800" y="1772816"/>
            <a:ext cx="7633456" cy="4323184"/>
          </a:xfrm>
        </p:spPr>
        <p:txBody>
          <a:bodyPr>
            <a:normAutofit/>
          </a:bodyPr>
          <a:lstStyle/>
          <a:p>
            <a:pPr lvl="0">
              <a:spcAft>
                <a:spcPts val="600"/>
              </a:spcAft>
            </a:pPr>
            <a:r>
              <a:rPr lang="de-CH" dirty="0"/>
              <a:t>Entscheid für Homeoffice von GL</a:t>
            </a:r>
          </a:p>
          <a:p>
            <a:pPr lvl="0">
              <a:spcAft>
                <a:spcPts val="600"/>
              </a:spcAft>
            </a:pPr>
            <a:r>
              <a:rPr lang="de-CH" dirty="0"/>
              <a:t>Reglement zu Homeoffice</a:t>
            </a:r>
          </a:p>
          <a:p>
            <a:pPr lvl="0">
              <a:spcAft>
                <a:spcPts val="600"/>
              </a:spcAft>
            </a:pPr>
            <a:r>
              <a:rPr lang="de-CH" dirty="0"/>
              <a:t>Abklärung zu Hilfsmitteln für Mitarbeitende</a:t>
            </a:r>
          </a:p>
          <a:p>
            <a:pPr lvl="0">
              <a:spcAft>
                <a:spcPts val="600"/>
              </a:spcAft>
            </a:pPr>
            <a:r>
              <a:rPr lang="de-CH" dirty="0"/>
              <a:t>Schulung der Mitarbeitenden zu «Arbeiten im Homeoffice»</a:t>
            </a:r>
          </a:p>
          <a:p>
            <a:pPr lvl="0">
              <a:spcAft>
                <a:spcPts val="600"/>
              </a:spcAft>
            </a:pPr>
            <a:r>
              <a:rPr lang="de-CH" dirty="0"/>
              <a:t>Schulung der Führungskräfte zu «Führen im Homeoffice»</a:t>
            </a:r>
          </a:p>
          <a:p>
            <a:pPr lvl="0">
              <a:spcAft>
                <a:spcPts val="600"/>
              </a:spcAft>
            </a:pPr>
            <a:r>
              <a:rPr lang="de-CH" dirty="0"/>
              <a:t>Regelmässiges Controlling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title"/>
          </p:nvPr>
        </p:nvSpPr>
        <p:spPr>
          <a:xfrm>
            <a:off x="766800" y="548680"/>
            <a:ext cx="10728000" cy="1015200"/>
          </a:xfrm>
        </p:spPr>
        <p:txBody>
          <a:bodyPr wrap="square" anchor="t">
            <a:normAutofit/>
          </a:bodyPr>
          <a:lstStyle/>
          <a:p>
            <a:r>
              <a:rPr lang="de-CH" dirty="0"/>
              <a:t>Umsetzen des Schwerpunkts «Homeoffice»</a:t>
            </a:r>
          </a:p>
        </p:txBody>
      </p:sp>
      <p:sp>
        <p:nvSpPr>
          <p:cNvPr id="4" name="Datumsplatzhalter 3" hidden="1"/>
          <p:cNvSpPr>
            <a:spLocks noGrp="1"/>
          </p:cNvSpPr>
          <p:nvPr>
            <p:ph type="dt" sz="half" idx="4294967295"/>
          </p:nvPr>
        </p:nvSpPr>
        <p:spPr>
          <a:xfrm>
            <a:off x="6964218" y="6255607"/>
            <a:ext cx="4080442" cy="21456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r" defTabSz="914400" rtl="0" eaLnBrk="1" latinLnBrk="0" hangingPunct="1">
              <a:defRPr sz="700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de-DE" spc="-5"/>
              <a:t>AEH Zentrum für Arbeitsmedizin, Ergonomie und Hygiene │ Tanja Vitale│ 26.02.2019</a:t>
            </a:r>
            <a:endParaRPr lang="de-CH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612" y="3322600"/>
            <a:ext cx="6794775" cy="2128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969202" y="3198168"/>
            <a:ext cx="2535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de-CH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CH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1012" y="3475000"/>
            <a:ext cx="6794775" cy="2128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3412" y="3627400"/>
            <a:ext cx="6794775" cy="2128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5987637" y="3298195"/>
            <a:ext cx="21672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de-CH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CH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4764" y="1484784"/>
            <a:ext cx="3097075" cy="4089557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623392" y="5669587"/>
            <a:ext cx="1029714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050" dirty="0"/>
              <a:t>https://www.seco.admin.ch/dam/seco/de/dokumente/Publikationen_Dienstleistungen/Publikationen_Formulare/Arbeit/Arbeitsbedingungen/Broschueren/seco_bro_homeoffice.pdf.download.pdf/seco_broschuere_homeoffice_de.pdf</a:t>
            </a:r>
          </a:p>
        </p:txBody>
      </p:sp>
    </p:spTree>
    <p:extLst>
      <p:ext uri="{BB962C8B-B14F-4D97-AF65-F5344CB8AC3E}">
        <p14:creationId xmlns:p14="http://schemas.microsoft.com/office/powerpoint/2010/main" val="1024402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F2A3A054-AC7A-4296-8FAC-4179816D56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6800" y="1772816"/>
            <a:ext cx="3601008" cy="432318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CH" dirty="0"/>
              <a:t>Vor- und Nachteile von Homeoffice?</a:t>
            </a:r>
          </a:p>
          <a:p>
            <a:pPr>
              <a:spcAft>
                <a:spcPts val="600"/>
              </a:spcAft>
            </a:pPr>
            <a:r>
              <a:rPr lang="de-CH" dirty="0"/>
              <a:t>Welche Arbeiten sind dazu geeignet?</a:t>
            </a:r>
          </a:p>
          <a:p>
            <a:pPr>
              <a:spcAft>
                <a:spcPts val="600"/>
              </a:spcAft>
            </a:pPr>
            <a:r>
              <a:rPr lang="de-CH" dirty="0"/>
              <a:t>Welche Arbeitnehmenden sind dazu geeignet?</a:t>
            </a:r>
          </a:p>
          <a:p>
            <a:pPr>
              <a:spcAft>
                <a:spcPts val="600"/>
              </a:spcAft>
            </a:pPr>
            <a:r>
              <a:rPr lang="de-CH" dirty="0"/>
              <a:t>IT: Möglichkeiten und Sicherheit?</a:t>
            </a:r>
          </a:p>
          <a:p>
            <a:pPr>
              <a:spcAft>
                <a:spcPts val="600"/>
              </a:spcAft>
            </a:pPr>
            <a:r>
              <a:rPr lang="de-CH" dirty="0"/>
              <a:t>Welche Kontrollmechanismen sind sinnvoll?</a:t>
            </a:r>
          </a:p>
          <a:p>
            <a:pPr>
              <a:spcAft>
                <a:spcPts val="600"/>
              </a:spcAft>
            </a:pPr>
            <a:endParaRPr lang="de-CH" dirty="0"/>
          </a:p>
          <a:p>
            <a:pPr>
              <a:spcAft>
                <a:spcPts val="600"/>
              </a:spcAft>
            </a:pPr>
            <a:endParaRPr lang="de-CH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D5E5A0D-1EAD-4046-A398-FECC448FA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800" y="548680"/>
            <a:ext cx="10728000" cy="1015200"/>
          </a:xfrm>
        </p:spPr>
        <p:txBody>
          <a:bodyPr wrap="square" anchor="t">
            <a:normAutofit/>
          </a:bodyPr>
          <a:lstStyle/>
          <a:p>
            <a:r>
              <a:rPr lang="de-CH" dirty="0"/>
              <a:t>Entscheid für Homeoffice von GL</a:t>
            </a:r>
          </a:p>
        </p:txBody>
      </p:sp>
      <p:pic>
        <p:nvPicPr>
          <p:cNvPr id="3074" name="Picture 2" descr="Homeoffice_Arten von Arbeit">
            <a:extLst>
              <a:ext uri="{FF2B5EF4-FFF2-40B4-BE49-F238E27FC236}">
                <a16:creationId xmlns:a16="http://schemas.microsoft.com/office/drawing/2014/main" id="{E57BED03-2C7A-4289-A85D-CAC49D01E1CC}"/>
              </a:ext>
            </a:extLst>
          </p:cNvPr>
          <p:cNvPicPr>
            <a:picLocks noGrp="1" noChangeAspect="1" noChangeArrowheads="1"/>
          </p:cNvPicPr>
          <p:nvPr>
            <p:ph sz="half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2" r="6730"/>
          <a:stretch/>
        </p:blipFill>
        <p:spPr bwMode="auto">
          <a:xfrm>
            <a:off x="4871864" y="1772816"/>
            <a:ext cx="6945172" cy="411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A3643581-24DC-4E58-8C14-E991AA7BC150}"/>
              </a:ext>
            </a:extLst>
          </p:cNvPr>
          <p:cNvSpPr txBox="1"/>
          <p:nvPr/>
        </p:nvSpPr>
        <p:spPr>
          <a:xfrm>
            <a:off x="5325738" y="5886829"/>
            <a:ext cx="609946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000" b="0" i="0" dirty="0">
                <a:effectLst/>
                <a:latin typeface="HaufeMerriweather"/>
              </a:rPr>
              <a:t>Bild: </a:t>
            </a:r>
            <a:r>
              <a:rPr lang="de-CH" sz="1000" b="0" i="0" dirty="0" err="1">
                <a:effectLst/>
                <a:latin typeface="HaufeMerriweather"/>
              </a:rPr>
              <a:t>mhplus</a:t>
            </a:r>
            <a:r>
              <a:rPr lang="de-CH" sz="1000" b="0" i="0" dirty="0">
                <a:effectLst/>
                <a:latin typeface="HaufeMerriweather"/>
              </a:rPr>
              <a:t> Krankenkasse/SDK Süddeutsche Krankenversicherung, Studie "Gesundes Homeoffice" 2020</a:t>
            </a:r>
            <a:endParaRPr lang="de-CH" sz="1000" dirty="0"/>
          </a:p>
        </p:txBody>
      </p:sp>
    </p:spTree>
    <p:extLst>
      <p:ext uri="{BB962C8B-B14F-4D97-AF65-F5344CB8AC3E}">
        <p14:creationId xmlns:p14="http://schemas.microsoft.com/office/powerpoint/2010/main" val="3655617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A3E3B00-C036-4064-B2C4-EA30DA4025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6800" y="1772816"/>
            <a:ext cx="7633456" cy="432318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CH" dirty="0">
                <a:effectLst/>
              </a:rPr>
              <a:t>Anteil Homeoffice</a:t>
            </a:r>
          </a:p>
          <a:p>
            <a:pPr>
              <a:spcAft>
                <a:spcPts val="600"/>
              </a:spcAft>
            </a:pPr>
            <a:r>
              <a:rPr lang="de-DE" dirty="0">
                <a:effectLst/>
              </a:rPr>
              <a:t>Arbeitszeit und -erfassung</a:t>
            </a:r>
            <a:endParaRPr lang="de-CH" dirty="0">
              <a:effectLst/>
            </a:endParaRPr>
          </a:p>
          <a:p>
            <a:pPr>
              <a:spcAft>
                <a:spcPts val="600"/>
              </a:spcAft>
            </a:pPr>
            <a:r>
              <a:rPr lang="de-CH" dirty="0">
                <a:effectLst/>
              </a:rPr>
              <a:t>Inhalt der Arbeit</a:t>
            </a:r>
          </a:p>
          <a:p>
            <a:pPr>
              <a:spcAft>
                <a:spcPts val="600"/>
              </a:spcAft>
            </a:pPr>
            <a:r>
              <a:rPr lang="de-CH" dirty="0">
                <a:effectLst/>
              </a:rPr>
              <a:t>Erreichbarkeit</a:t>
            </a:r>
          </a:p>
          <a:p>
            <a:pPr>
              <a:spcAft>
                <a:spcPts val="600"/>
              </a:spcAft>
            </a:pPr>
            <a:r>
              <a:rPr lang="de-CH" dirty="0">
                <a:effectLst/>
              </a:rPr>
              <a:t>Einsatz Betriebsmittel / Inventarliste</a:t>
            </a:r>
          </a:p>
          <a:p>
            <a:pPr lvl="1">
              <a:spcAft>
                <a:spcPts val="600"/>
              </a:spcAft>
            </a:pPr>
            <a:r>
              <a:rPr lang="de-CH" sz="2000" dirty="0"/>
              <a:t>Von Firma zur Verfügung gestellt</a:t>
            </a:r>
          </a:p>
          <a:p>
            <a:pPr lvl="1">
              <a:spcAft>
                <a:spcPts val="600"/>
              </a:spcAft>
            </a:pPr>
            <a:r>
              <a:rPr lang="de-CH" sz="2000" dirty="0">
                <a:effectLst/>
              </a:rPr>
              <a:t>Von Mitarbeiter/in zur Verfügung gestellt</a:t>
            </a:r>
          </a:p>
          <a:p>
            <a:pPr>
              <a:spcAft>
                <a:spcPts val="600"/>
              </a:spcAft>
            </a:pPr>
            <a:r>
              <a:rPr lang="de-CH" dirty="0">
                <a:effectLst/>
              </a:rPr>
              <a:t>Entschädigung für die Nutzung privater Infrastruktur</a:t>
            </a:r>
          </a:p>
          <a:p>
            <a:pPr>
              <a:spcAft>
                <a:spcPts val="600"/>
              </a:spcAft>
            </a:pPr>
            <a:r>
              <a:rPr lang="de-CH" dirty="0">
                <a:effectLst/>
              </a:rPr>
              <a:t>Datenschutz</a:t>
            </a:r>
          </a:p>
          <a:p>
            <a:pPr>
              <a:spcAft>
                <a:spcPts val="600"/>
              </a:spcAft>
            </a:pPr>
            <a:endParaRPr lang="de-CH" dirty="0"/>
          </a:p>
        </p:txBody>
      </p:sp>
      <p:pic>
        <p:nvPicPr>
          <p:cNvPr id="1026" name="Picture 2" descr="Arbeiten zu Hause">
            <a:extLst>
              <a:ext uri="{FF2B5EF4-FFF2-40B4-BE49-F238E27FC236}">
                <a16:creationId xmlns:a16="http://schemas.microsoft.com/office/drawing/2014/main" id="{A3A63739-311D-41B2-9A58-445FC22B2EE8}"/>
              </a:ext>
            </a:extLst>
          </p:cNvPr>
          <p:cNvPicPr>
            <a:picLocks noGrp="1" noChangeAspect="1" noChangeArrowheads="1"/>
          </p:cNvPicPr>
          <p:nvPr>
            <p:ph sz="half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1" r="7203" b="1"/>
          <a:stretch/>
        </p:blipFill>
        <p:spPr bwMode="auto">
          <a:xfrm>
            <a:off x="8375711" y="1563880"/>
            <a:ext cx="2590488" cy="4325888"/>
          </a:xfrm>
          <a:prstGeom prst="rect">
            <a:avLst/>
          </a:prstGeom>
          <a:solidFill>
            <a:srgbClr val="FFFFFF"/>
          </a:solidFill>
          <a:extLst/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5E0EDA73-32AD-4784-801F-89055899B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800" y="548680"/>
            <a:ext cx="10728000" cy="1015200"/>
          </a:xfrm>
        </p:spPr>
        <p:txBody>
          <a:bodyPr wrap="square" anchor="t">
            <a:normAutofit/>
          </a:bodyPr>
          <a:lstStyle/>
          <a:p>
            <a:r>
              <a:rPr lang="de-CH" dirty="0"/>
              <a:t>Reglement zu Homeoffice</a:t>
            </a:r>
          </a:p>
        </p:txBody>
      </p:sp>
    </p:spTree>
    <p:extLst>
      <p:ext uri="{BB962C8B-B14F-4D97-AF65-F5344CB8AC3E}">
        <p14:creationId xmlns:p14="http://schemas.microsoft.com/office/powerpoint/2010/main" val="896683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AE037FFD-EE84-4731-AB25-624A23DCB92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Flächenbedarf für Büroplanung </a:t>
            </a:r>
          </a:p>
          <a:p>
            <a:pPr lvl="1"/>
            <a:r>
              <a:rPr lang="de-CH" dirty="0"/>
              <a:t>mind. 6 m</a:t>
            </a:r>
            <a:r>
              <a:rPr lang="de-CH" baseline="30000" dirty="0"/>
              <a:t>2 </a:t>
            </a:r>
            <a:r>
              <a:rPr lang="de-CH" dirty="0"/>
              <a:t>ohne Regale und Schränke</a:t>
            </a:r>
          </a:p>
          <a:p>
            <a:endParaRPr lang="de-CH" dirty="0"/>
          </a:p>
          <a:p>
            <a:r>
              <a:rPr lang="de-CH" dirty="0"/>
              <a:t>Bewegungsraum:</a:t>
            </a:r>
            <a:endParaRPr lang="en-US" dirty="0"/>
          </a:p>
          <a:p>
            <a:pPr lvl="1"/>
            <a:r>
              <a:rPr lang="de-CH" dirty="0"/>
              <a:t>Breite 80cm, Tiefe 100cm, </a:t>
            </a:r>
            <a:r>
              <a:rPr lang="de-CH" dirty="0" err="1"/>
              <a:t>Beinraum</a:t>
            </a:r>
            <a:endParaRPr lang="de-CH" dirty="0"/>
          </a:p>
          <a:p>
            <a:endParaRPr lang="de-CH" dirty="0"/>
          </a:p>
          <a:p>
            <a:r>
              <a:rPr lang="de-CH" dirty="0"/>
              <a:t>Beleuchtung</a:t>
            </a:r>
          </a:p>
          <a:p>
            <a:pPr lvl="1"/>
            <a:r>
              <a:rPr lang="de-CH" dirty="0"/>
              <a:t>500 Lux</a:t>
            </a:r>
          </a:p>
          <a:p>
            <a:pPr lvl="1"/>
            <a:r>
              <a:rPr lang="de-CH" dirty="0"/>
              <a:t>Sicht ins Freie</a:t>
            </a:r>
          </a:p>
          <a:p>
            <a:endParaRPr lang="de-CH" dirty="0"/>
          </a:p>
          <a:p>
            <a:r>
              <a:rPr lang="de-CH" dirty="0"/>
              <a:t>Klima</a:t>
            </a:r>
          </a:p>
          <a:p>
            <a:pPr lvl="1"/>
            <a:r>
              <a:rPr lang="de-CH" dirty="0"/>
              <a:t>Temperatur, Luftfeuchte</a:t>
            </a:r>
          </a:p>
          <a:p>
            <a:pPr lvl="1"/>
            <a:r>
              <a:rPr lang="de-CH" dirty="0"/>
              <a:t>Natürliche oder künstliche Belüftung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F8506D9-66FB-4A39-B0FE-FC5FDE5D1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Geeignete Räumlichkeiten</a:t>
            </a:r>
          </a:p>
        </p:txBody>
      </p:sp>
      <p:pic>
        <p:nvPicPr>
          <p:cNvPr id="5" name="Picture 2" descr="Golden Retriever lying on bed">
            <a:extLst>
              <a:ext uri="{FF2B5EF4-FFF2-40B4-BE49-F238E27FC236}">
                <a16:creationId xmlns:a16="http://schemas.microsoft.com/office/drawing/2014/main" id="{CB09AEFC-A4BD-4DD1-A5EF-CEA505675BE7}"/>
              </a:ext>
            </a:extLst>
          </p:cNvPr>
          <p:cNvPicPr>
            <a:picLocks noGrp="1" noChangeAspect="1" noChangeArrowheads="1"/>
          </p:cNvPicPr>
          <p:nvPr>
            <p:ph sz="half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38" y="2153085"/>
            <a:ext cx="5327650" cy="3553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61414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DDC6747B-29B6-F3E6-E06D-24A27562E8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6800" y="1772816"/>
            <a:ext cx="5176800" cy="4323184"/>
          </a:xfrm>
        </p:spPr>
        <p:txBody>
          <a:bodyPr/>
          <a:lstStyle/>
          <a:p>
            <a:r>
              <a:rPr lang="de-CH" dirty="0"/>
              <a:t>Arbeitstisch:</a:t>
            </a:r>
          </a:p>
          <a:p>
            <a:pPr lvl="1"/>
            <a:r>
              <a:rPr lang="de-CH" dirty="0"/>
              <a:t>Mindestens Breite 120cm, Tiefe 80cm</a:t>
            </a:r>
          </a:p>
          <a:p>
            <a:pPr lvl="1"/>
            <a:r>
              <a:rPr lang="de-CH" dirty="0"/>
              <a:t>Höhenverstellbar oder bei Bedarf Fussstütze</a:t>
            </a:r>
          </a:p>
          <a:p>
            <a:endParaRPr lang="de-CH" dirty="0"/>
          </a:p>
          <a:p>
            <a:r>
              <a:rPr lang="de-CH" dirty="0"/>
              <a:t>Arbeitsstuhl:</a:t>
            </a:r>
          </a:p>
          <a:p>
            <a:pPr lvl="1"/>
            <a:r>
              <a:rPr lang="de-CH" dirty="0"/>
              <a:t>Sitzhöhe, Rückenlehne, dynamisches Sitzen</a:t>
            </a:r>
          </a:p>
          <a:p>
            <a:endParaRPr lang="de-CH" dirty="0"/>
          </a:p>
          <a:p>
            <a:r>
              <a:rPr lang="de-CH" dirty="0"/>
              <a:t>Computer mit externem</a:t>
            </a:r>
          </a:p>
          <a:p>
            <a:pPr lvl="1"/>
            <a:r>
              <a:rPr lang="de-CH" dirty="0"/>
              <a:t>Bildschirm, Tastatur, Maus</a:t>
            </a:r>
          </a:p>
          <a:p>
            <a:pPr lvl="1"/>
            <a:r>
              <a:rPr lang="de-CH" dirty="0"/>
              <a:t>Kamera, Headset</a:t>
            </a:r>
          </a:p>
        </p:txBody>
      </p:sp>
      <p:pic>
        <p:nvPicPr>
          <p:cNvPr id="6" name="Inhaltsplatzhalter 5" descr="Ein Bild, das drinnen, Haushaltsgerät, Büro, Möbel enthält.&#10;&#10;Automatisch generierte Beschreibung">
            <a:extLst>
              <a:ext uri="{FF2B5EF4-FFF2-40B4-BE49-F238E27FC236}">
                <a16:creationId xmlns:a16="http://schemas.microsoft.com/office/drawing/2014/main" id="{0F21EA31-08DC-4A71-95BE-0010D7AD6A0D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2"/>
          <a:stretch>
            <a:fillRect/>
          </a:stretch>
        </p:blipFill>
        <p:spPr>
          <a:xfrm>
            <a:off x="6546358" y="1767408"/>
            <a:ext cx="4570091" cy="4325888"/>
          </a:xfrm>
          <a:noFill/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457FC707-143C-402B-B2A6-5D0A120AB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800" y="548680"/>
            <a:ext cx="10728000" cy="1015200"/>
          </a:xfrm>
        </p:spPr>
        <p:txBody>
          <a:bodyPr wrap="square" anchor="t">
            <a:normAutofit/>
          </a:bodyPr>
          <a:lstStyle/>
          <a:p>
            <a:r>
              <a:rPr lang="de-CH" dirty="0"/>
              <a:t>Hilfsmittel für Mitarbeitende</a:t>
            </a:r>
          </a:p>
        </p:txBody>
      </p:sp>
    </p:spTree>
    <p:extLst>
      <p:ext uri="{BB962C8B-B14F-4D97-AF65-F5344CB8AC3E}">
        <p14:creationId xmlns:p14="http://schemas.microsoft.com/office/powerpoint/2010/main" val="3976429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ontent Placeholder 1">
            <a:extLst>
              <a:ext uri="{FF2B5EF4-FFF2-40B4-BE49-F238E27FC236}">
                <a16:creationId xmlns:a16="http://schemas.microsoft.com/office/drawing/2014/main" id="{C974E4A6-4687-4EF0-BD27-53CB06CB7C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6800" y="1772816"/>
            <a:ext cx="5176800" cy="4323184"/>
          </a:xfrm>
        </p:spPr>
        <p:txBody>
          <a:bodyPr/>
          <a:lstStyle/>
          <a:p>
            <a:r>
              <a:rPr lang="es-ES" dirty="0">
                <a:solidFill>
                  <a:srgbClr val="666666"/>
                </a:solidFill>
                <a:latin typeface="HelveticaNeueLTW04-55Roman"/>
              </a:rPr>
              <a:t>Film </a:t>
            </a:r>
            <a:r>
              <a:rPr lang="es-ES" dirty="0">
                <a:solidFill>
                  <a:srgbClr val="00B8CF"/>
                </a:solidFill>
                <a:latin typeface="HelveticaNeueLTW04-65Medium"/>
                <a:hlinkClick r:id="rId2"/>
              </a:rPr>
              <a:t>«El portátil en casa»</a:t>
            </a:r>
            <a:endParaRPr lang="es-ES" dirty="0">
              <a:solidFill>
                <a:srgbClr val="00B8CF"/>
              </a:solidFill>
              <a:latin typeface="HelveticaNeueLTW04-65Medium"/>
            </a:endParaRPr>
          </a:p>
          <a:p>
            <a:endParaRPr lang="en-US" dirty="0"/>
          </a:p>
          <a:p>
            <a:r>
              <a:rPr lang="en-US" dirty="0">
                <a:hlinkClick r:id="rId3"/>
              </a:rPr>
              <a:t>www.ekas-box.ch</a:t>
            </a:r>
            <a:endParaRPr lang="en-US" dirty="0"/>
          </a:p>
          <a:p>
            <a:endParaRPr lang="en-US" dirty="0"/>
          </a:p>
          <a:p>
            <a:r>
              <a:rPr lang="en-US" dirty="0"/>
              <a:t>Suva Modul </a:t>
            </a:r>
            <a:r>
              <a:rPr lang="en-US" dirty="0">
                <a:hlinkClick r:id="rId4"/>
              </a:rPr>
              <a:t>“</a:t>
            </a:r>
            <a:r>
              <a:rPr lang="en-US" dirty="0" err="1">
                <a:hlinkClick r:id="rId4"/>
              </a:rPr>
              <a:t>Gesund</a:t>
            </a:r>
            <a:r>
              <a:rPr lang="en-US" dirty="0">
                <a:hlinkClick r:id="rId4"/>
              </a:rPr>
              <a:t> </a:t>
            </a:r>
            <a:r>
              <a:rPr lang="en-US" dirty="0" err="1">
                <a:hlinkClick r:id="rId4"/>
              </a:rPr>
              <a:t>Arbeiten</a:t>
            </a:r>
            <a:r>
              <a:rPr lang="en-US" dirty="0">
                <a:hlinkClick r:id="rId4"/>
              </a:rPr>
              <a:t> am </a:t>
            </a:r>
            <a:r>
              <a:rPr lang="en-US" dirty="0" err="1">
                <a:hlinkClick r:id="rId4"/>
              </a:rPr>
              <a:t>Bildschirm</a:t>
            </a:r>
            <a:r>
              <a:rPr lang="en-US" dirty="0">
                <a:hlinkClick r:id="rId4"/>
              </a:rPr>
              <a:t>”</a:t>
            </a:r>
            <a:endParaRPr lang="en-US" dirty="0"/>
          </a:p>
          <a:p>
            <a:endParaRPr lang="en-US" dirty="0"/>
          </a:p>
          <a:p>
            <a:r>
              <a:rPr lang="en-US" dirty="0"/>
              <a:t>Seco </a:t>
            </a:r>
            <a:r>
              <a:rPr lang="en-US" dirty="0">
                <a:hlinkClick r:id="rId5"/>
              </a:rPr>
              <a:t>“</a:t>
            </a:r>
            <a:r>
              <a:rPr lang="en-US" dirty="0" err="1">
                <a:hlinkClick r:id="rId5"/>
              </a:rPr>
              <a:t>Arbeiten</a:t>
            </a:r>
            <a:r>
              <a:rPr lang="en-US" dirty="0">
                <a:hlinkClick r:id="rId5"/>
              </a:rPr>
              <a:t> </a:t>
            </a:r>
            <a:r>
              <a:rPr lang="en-US" dirty="0" err="1">
                <a:hlinkClick r:id="rId5"/>
              </a:rPr>
              <a:t>zu</a:t>
            </a:r>
            <a:r>
              <a:rPr lang="en-US" dirty="0">
                <a:hlinkClick r:id="rId5"/>
              </a:rPr>
              <a:t> </a:t>
            </a:r>
            <a:r>
              <a:rPr lang="en-US" dirty="0" err="1">
                <a:hlinkClick r:id="rId5"/>
              </a:rPr>
              <a:t>Hause</a:t>
            </a:r>
            <a:r>
              <a:rPr lang="en-US" dirty="0">
                <a:hlinkClick r:id="rId5"/>
              </a:rPr>
              <a:t>”</a:t>
            </a:r>
            <a:endParaRPr lang="en-US" dirty="0"/>
          </a:p>
          <a:p>
            <a:endParaRPr lang="en-US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DD23B94-BC44-48A4-9DB6-E3D8D7011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800" y="548680"/>
            <a:ext cx="10728000" cy="1015200"/>
          </a:xfrm>
        </p:spPr>
        <p:txBody>
          <a:bodyPr wrap="square" anchor="t">
            <a:normAutofit/>
          </a:bodyPr>
          <a:lstStyle/>
          <a:p>
            <a:r>
              <a:rPr lang="de-CH" dirty="0"/>
              <a:t>Arbeitsplatz einrichten</a:t>
            </a:r>
          </a:p>
        </p:txBody>
      </p:sp>
      <p:pic>
        <p:nvPicPr>
          <p:cNvPr id="1028" name="Picture 4" descr="EKAS-Box: Die Gratis-Prävention aus dem Internet | hrtoday.ch">
            <a:extLst>
              <a:ext uri="{FF2B5EF4-FFF2-40B4-BE49-F238E27FC236}">
                <a16:creationId xmlns:a16="http://schemas.microsoft.com/office/drawing/2014/main" id="{F7E45E18-FBFE-4EB3-9BA4-A0844C08ADE6}"/>
              </a:ext>
            </a:extLst>
          </p:cNvPr>
          <p:cNvPicPr>
            <a:picLocks noGrp="1" noChangeAspect="1" noChangeArrowheads="1"/>
          </p:cNvPicPr>
          <p:nvPr>
            <p:ph sz="half" idx="13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38" y="1992529"/>
            <a:ext cx="5327650" cy="3874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161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6D552F6C-6A4A-4333-AE43-57082950AC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6800" y="1772816"/>
            <a:ext cx="5176800" cy="432318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CH" dirty="0"/>
              <a:t>Ergonomie</a:t>
            </a:r>
          </a:p>
          <a:p>
            <a:pPr>
              <a:spcAft>
                <a:spcPts val="600"/>
              </a:spcAft>
            </a:pPr>
            <a:endParaRPr lang="de-CH" dirty="0"/>
          </a:p>
          <a:p>
            <a:pPr>
              <a:spcAft>
                <a:spcPts val="600"/>
              </a:spcAft>
            </a:pPr>
            <a:r>
              <a:rPr lang="de-CH" dirty="0"/>
              <a:t>Arbeitssicherheit</a:t>
            </a:r>
          </a:p>
          <a:p>
            <a:pPr>
              <a:spcAft>
                <a:spcPts val="600"/>
              </a:spcAft>
            </a:pPr>
            <a:endParaRPr lang="de-CH" dirty="0"/>
          </a:p>
          <a:p>
            <a:pPr>
              <a:spcAft>
                <a:spcPts val="600"/>
              </a:spcAft>
            </a:pPr>
            <a:r>
              <a:rPr lang="de-CH" dirty="0"/>
              <a:t>Work-Life-Balance</a:t>
            </a:r>
          </a:p>
          <a:p>
            <a:pPr>
              <a:spcAft>
                <a:spcPts val="600"/>
              </a:spcAft>
            </a:pPr>
            <a:endParaRPr lang="de-CH" dirty="0"/>
          </a:p>
          <a:p>
            <a:pPr>
              <a:spcAft>
                <a:spcPts val="600"/>
              </a:spcAft>
            </a:pPr>
            <a:r>
              <a:rPr lang="de-CH" dirty="0"/>
              <a:t>Kommunikation im Team</a:t>
            </a:r>
          </a:p>
          <a:p>
            <a:pPr>
              <a:spcAft>
                <a:spcPts val="600"/>
              </a:spcAft>
            </a:pPr>
            <a:endParaRPr lang="de-CH" dirty="0"/>
          </a:p>
          <a:p>
            <a:pPr>
              <a:spcAft>
                <a:spcPts val="600"/>
              </a:spcAft>
            </a:pPr>
            <a:r>
              <a:rPr lang="de-CH" dirty="0"/>
              <a:t>Eigene Gesundheit</a:t>
            </a:r>
          </a:p>
          <a:p>
            <a:pPr>
              <a:spcAft>
                <a:spcPts val="600"/>
              </a:spcAft>
            </a:pPr>
            <a:endParaRPr lang="de-CH" dirty="0"/>
          </a:p>
          <a:p>
            <a:pPr>
              <a:spcAft>
                <a:spcPts val="600"/>
              </a:spcAft>
            </a:pPr>
            <a:endParaRPr lang="de-CH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B9DAA32-2ABE-48A4-9241-B5B92FB24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800" y="548680"/>
            <a:ext cx="10728000" cy="1015200"/>
          </a:xfrm>
        </p:spPr>
        <p:txBody>
          <a:bodyPr wrap="square" anchor="t">
            <a:normAutofit/>
          </a:bodyPr>
          <a:lstStyle/>
          <a:p>
            <a:r>
              <a:rPr lang="de-CH" dirty="0"/>
              <a:t>Schulung der Mitarbeitenden</a:t>
            </a:r>
          </a:p>
        </p:txBody>
      </p:sp>
      <p:pic>
        <p:nvPicPr>
          <p:cNvPr id="2052" name="Picture 4" descr="VBG - Homeoffice">
            <a:extLst>
              <a:ext uri="{FF2B5EF4-FFF2-40B4-BE49-F238E27FC236}">
                <a16:creationId xmlns:a16="http://schemas.microsoft.com/office/drawing/2014/main" id="{5166A986-2889-4811-B777-EC049491CA70}"/>
              </a:ext>
            </a:extLst>
          </p:cNvPr>
          <p:cNvPicPr>
            <a:picLocks noGrp="1" noChangeAspect="1" noChangeArrowheads="1"/>
          </p:cNvPicPr>
          <p:nvPr>
            <p:ph sz="half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694" y="2060848"/>
            <a:ext cx="7097106" cy="316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E1C19BC3-C8EE-4D48-B713-00A9D0C395A3}"/>
              </a:ext>
            </a:extLst>
          </p:cNvPr>
          <p:cNvSpPr txBox="1"/>
          <p:nvPr/>
        </p:nvSpPr>
        <p:spPr>
          <a:xfrm>
            <a:off x="4397694" y="5317176"/>
            <a:ext cx="709710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000" dirty="0">
                <a:latin typeface="+mj-lt"/>
              </a:rPr>
              <a:t>https://www.vbg.de/DE/3_Praevention_und_Arbeitshilfen/2_Themen/05_Bildschirm_Bueroarbeit/2_Homeoffice/Homeoffice_node.html</a:t>
            </a:r>
          </a:p>
        </p:txBody>
      </p:sp>
    </p:spTree>
    <p:extLst>
      <p:ext uri="{BB962C8B-B14F-4D97-AF65-F5344CB8AC3E}">
        <p14:creationId xmlns:p14="http://schemas.microsoft.com/office/powerpoint/2010/main" val="2923564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FBD944C-5551-4FE5-B5E7-E323FB08CFA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Klare Arbeitszeiten</a:t>
            </a:r>
          </a:p>
          <a:p>
            <a:endParaRPr lang="de-CH" dirty="0"/>
          </a:p>
          <a:p>
            <a:r>
              <a:rPr lang="de-CH" dirty="0"/>
              <a:t>Klare Pausen</a:t>
            </a:r>
          </a:p>
          <a:p>
            <a:endParaRPr lang="de-CH" dirty="0"/>
          </a:p>
          <a:p>
            <a:r>
              <a:rPr lang="de-CH" dirty="0"/>
              <a:t>Abgrenzung zu Freizeit</a:t>
            </a:r>
          </a:p>
          <a:p>
            <a:endParaRPr lang="de-CH" dirty="0"/>
          </a:p>
          <a:p>
            <a:r>
              <a:rPr lang="de-CH" dirty="0"/>
              <a:t>Abgrenzung zu Erholungszeit</a:t>
            </a:r>
          </a:p>
          <a:p>
            <a:endParaRPr lang="de-CH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FA15705-15C4-4407-8D6A-48FFE0BFB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Persönlicher Arbeitsrhythmus, regelmässige Pausen</a:t>
            </a:r>
          </a:p>
        </p:txBody>
      </p:sp>
      <p:pic>
        <p:nvPicPr>
          <p:cNvPr id="5" name="Inhaltsplatzhalter 3">
            <a:extLst>
              <a:ext uri="{FF2B5EF4-FFF2-40B4-BE49-F238E27FC236}">
                <a16:creationId xmlns:a16="http://schemas.microsoft.com/office/drawing/2014/main" id="{EC03B4F0-7B22-468A-8784-CB9AC77018B9}"/>
              </a:ext>
            </a:extLst>
          </p:cNvPr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410"/>
          <a:stretch/>
        </p:blipFill>
        <p:spPr>
          <a:xfrm>
            <a:off x="5807968" y="2355968"/>
            <a:ext cx="4854709" cy="3809336"/>
          </a:xfrm>
          <a:prstGeom prst="rect">
            <a:avLst/>
          </a:prstGeom>
          <a:noFill/>
        </p:spPr>
      </p:pic>
      <p:sp>
        <p:nvSpPr>
          <p:cNvPr id="6" name="Sprechblase: rechteckig 5">
            <a:extLst>
              <a:ext uri="{FF2B5EF4-FFF2-40B4-BE49-F238E27FC236}">
                <a16:creationId xmlns:a16="http://schemas.microsoft.com/office/drawing/2014/main" id="{C08AF9CB-536B-4D74-BCD1-48753C2EA740}"/>
              </a:ext>
            </a:extLst>
          </p:cNvPr>
          <p:cNvSpPr/>
          <p:nvPr/>
        </p:nvSpPr>
        <p:spPr bwMode="auto">
          <a:xfrm>
            <a:off x="9408368" y="1287029"/>
            <a:ext cx="2342812" cy="1016556"/>
          </a:xfrm>
          <a:prstGeom prst="wedgeRectCallout">
            <a:avLst>
              <a:gd name="adj1" fmla="val -62456"/>
              <a:gd name="adj2" fmla="val 144442"/>
            </a:avLst>
          </a:prstGeom>
          <a:solidFill>
            <a:srgbClr val="8AD3D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einfache Tätigkeiten,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800" dirty="0">
                <a:latin typeface="+mj-lt"/>
              </a:rPr>
              <a:t>Pause / Regeneration</a:t>
            </a:r>
            <a:endParaRPr kumimoji="0" lang="de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7" name="Sprechblase: rechteckig 4">
            <a:extLst>
              <a:ext uri="{FF2B5EF4-FFF2-40B4-BE49-F238E27FC236}">
                <a16:creationId xmlns:a16="http://schemas.microsoft.com/office/drawing/2014/main" id="{EE445AA7-6AF5-4086-BC11-2C6C742E19BA}"/>
              </a:ext>
            </a:extLst>
          </p:cNvPr>
          <p:cNvSpPr/>
          <p:nvPr/>
        </p:nvSpPr>
        <p:spPr bwMode="auto">
          <a:xfrm>
            <a:off x="7032103" y="1287029"/>
            <a:ext cx="3173935" cy="1673885"/>
          </a:xfrm>
          <a:custGeom>
            <a:avLst/>
            <a:gdLst>
              <a:gd name="connsiteX0" fmla="*/ 0 w 1978208"/>
              <a:gd name="connsiteY0" fmla="*/ 0 h 971571"/>
              <a:gd name="connsiteX1" fmla="*/ 329701 w 1978208"/>
              <a:gd name="connsiteY1" fmla="*/ 0 h 971571"/>
              <a:gd name="connsiteX2" fmla="*/ 329701 w 1978208"/>
              <a:gd name="connsiteY2" fmla="*/ 0 h 971571"/>
              <a:gd name="connsiteX3" fmla="*/ 824253 w 1978208"/>
              <a:gd name="connsiteY3" fmla="*/ 0 h 971571"/>
              <a:gd name="connsiteX4" fmla="*/ 1978208 w 1978208"/>
              <a:gd name="connsiteY4" fmla="*/ 0 h 971571"/>
              <a:gd name="connsiteX5" fmla="*/ 1978208 w 1978208"/>
              <a:gd name="connsiteY5" fmla="*/ 566750 h 971571"/>
              <a:gd name="connsiteX6" fmla="*/ 1978208 w 1978208"/>
              <a:gd name="connsiteY6" fmla="*/ 566750 h 971571"/>
              <a:gd name="connsiteX7" fmla="*/ 1978208 w 1978208"/>
              <a:gd name="connsiteY7" fmla="*/ 809643 h 971571"/>
              <a:gd name="connsiteX8" fmla="*/ 1978208 w 1978208"/>
              <a:gd name="connsiteY8" fmla="*/ 971571 h 971571"/>
              <a:gd name="connsiteX9" fmla="*/ 824253 w 1978208"/>
              <a:gd name="connsiteY9" fmla="*/ 971571 h 971571"/>
              <a:gd name="connsiteX10" fmla="*/ 649564 w 1978208"/>
              <a:gd name="connsiteY10" fmla="*/ 1383303 h 971571"/>
              <a:gd name="connsiteX11" fmla="*/ 329701 w 1978208"/>
              <a:gd name="connsiteY11" fmla="*/ 971571 h 971571"/>
              <a:gd name="connsiteX12" fmla="*/ 0 w 1978208"/>
              <a:gd name="connsiteY12" fmla="*/ 971571 h 971571"/>
              <a:gd name="connsiteX13" fmla="*/ 0 w 1978208"/>
              <a:gd name="connsiteY13" fmla="*/ 809643 h 971571"/>
              <a:gd name="connsiteX14" fmla="*/ 0 w 1978208"/>
              <a:gd name="connsiteY14" fmla="*/ 566750 h 971571"/>
              <a:gd name="connsiteX15" fmla="*/ 0 w 1978208"/>
              <a:gd name="connsiteY15" fmla="*/ 566750 h 971571"/>
              <a:gd name="connsiteX16" fmla="*/ 0 w 1978208"/>
              <a:gd name="connsiteY16" fmla="*/ 0 h 971571"/>
              <a:gd name="connsiteX0" fmla="*/ 0 w 2968220"/>
              <a:gd name="connsiteY0" fmla="*/ 0 h 1673885"/>
              <a:gd name="connsiteX1" fmla="*/ 329701 w 2968220"/>
              <a:gd name="connsiteY1" fmla="*/ 0 h 1673885"/>
              <a:gd name="connsiteX2" fmla="*/ 329701 w 2968220"/>
              <a:gd name="connsiteY2" fmla="*/ 0 h 1673885"/>
              <a:gd name="connsiteX3" fmla="*/ 824253 w 2968220"/>
              <a:gd name="connsiteY3" fmla="*/ 0 h 1673885"/>
              <a:gd name="connsiteX4" fmla="*/ 1978208 w 2968220"/>
              <a:gd name="connsiteY4" fmla="*/ 0 h 1673885"/>
              <a:gd name="connsiteX5" fmla="*/ 1978208 w 2968220"/>
              <a:gd name="connsiteY5" fmla="*/ 566750 h 1673885"/>
              <a:gd name="connsiteX6" fmla="*/ 1978208 w 2968220"/>
              <a:gd name="connsiteY6" fmla="*/ 566750 h 1673885"/>
              <a:gd name="connsiteX7" fmla="*/ 1978208 w 2968220"/>
              <a:gd name="connsiteY7" fmla="*/ 809643 h 1673885"/>
              <a:gd name="connsiteX8" fmla="*/ 1978208 w 2968220"/>
              <a:gd name="connsiteY8" fmla="*/ 971571 h 1673885"/>
              <a:gd name="connsiteX9" fmla="*/ 2924696 w 2968220"/>
              <a:gd name="connsiteY9" fmla="*/ 1673885 h 1673885"/>
              <a:gd name="connsiteX10" fmla="*/ 824253 w 2968220"/>
              <a:gd name="connsiteY10" fmla="*/ 971571 h 1673885"/>
              <a:gd name="connsiteX11" fmla="*/ 649564 w 2968220"/>
              <a:gd name="connsiteY11" fmla="*/ 1383303 h 1673885"/>
              <a:gd name="connsiteX12" fmla="*/ 329701 w 2968220"/>
              <a:gd name="connsiteY12" fmla="*/ 971571 h 1673885"/>
              <a:gd name="connsiteX13" fmla="*/ 0 w 2968220"/>
              <a:gd name="connsiteY13" fmla="*/ 971571 h 1673885"/>
              <a:gd name="connsiteX14" fmla="*/ 0 w 2968220"/>
              <a:gd name="connsiteY14" fmla="*/ 809643 h 1673885"/>
              <a:gd name="connsiteX15" fmla="*/ 0 w 2968220"/>
              <a:gd name="connsiteY15" fmla="*/ 566750 h 1673885"/>
              <a:gd name="connsiteX16" fmla="*/ 0 w 2968220"/>
              <a:gd name="connsiteY16" fmla="*/ 566750 h 1673885"/>
              <a:gd name="connsiteX17" fmla="*/ 0 w 2968220"/>
              <a:gd name="connsiteY17" fmla="*/ 0 h 1673885"/>
              <a:gd name="connsiteX0" fmla="*/ 0 w 2959259"/>
              <a:gd name="connsiteY0" fmla="*/ 0 h 1673885"/>
              <a:gd name="connsiteX1" fmla="*/ 329701 w 2959259"/>
              <a:gd name="connsiteY1" fmla="*/ 0 h 1673885"/>
              <a:gd name="connsiteX2" fmla="*/ 329701 w 2959259"/>
              <a:gd name="connsiteY2" fmla="*/ 0 h 1673885"/>
              <a:gd name="connsiteX3" fmla="*/ 824253 w 2959259"/>
              <a:gd name="connsiteY3" fmla="*/ 0 h 1673885"/>
              <a:gd name="connsiteX4" fmla="*/ 1978208 w 2959259"/>
              <a:gd name="connsiteY4" fmla="*/ 0 h 1673885"/>
              <a:gd name="connsiteX5" fmla="*/ 1978208 w 2959259"/>
              <a:gd name="connsiteY5" fmla="*/ 566750 h 1673885"/>
              <a:gd name="connsiteX6" fmla="*/ 1978208 w 2959259"/>
              <a:gd name="connsiteY6" fmla="*/ 566750 h 1673885"/>
              <a:gd name="connsiteX7" fmla="*/ 1978208 w 2959259"/>
              <a:gd name="connsiteY7" fmla="*/ 809643 h 1673885"/>
              <a:gd name="connsiteX8" fmla="*/ 1513751 w 2959259"/>
              <a:gd name="connsiteY8" fmla="*/ 986086 h 1673885"/>
              <a:gd name="connsiteX9" fmla="*/ 2924696 w 2959259"/>
              <a:gd name="connsiteY9" fmla="*/ 1673885 h 1673885"/>
              <a:gd name="connsiteX10" fmla="*/ 824253 w 2959259"/>
              <a:gd name="connsiteY10" fmla="*/ 971571 h 1673885"/>
              <a:gd name="connsiteX11" fmla="*/ 649564 w 2959259"/>
              <a:gd name="connsiteY11" fmla="*/ 1383303 h 1673885"/>
              <a:gd name="connsiteX12" fmla="*/ 329701 w 2959259"/>
              <a:gd name="connsiteY12" fmla="*/ 971571 h 1673885"/>
              <a:gd name="connsiteX13" fmla="*/ 0 w 2959259"/>
              <a:gd name="connsiteY13" fmla="*/ 971571 h 1673885"/>
              <a:gd name="connsiteX14" fmla="*/ 0 w 2959259"/>
              <a:gd name="connsiteY14" fmla="*/ 809643 h 1673885"/>
              <a:gd name="connsiteX15" fmla="*/ 0 w 2959259"/>
              <a:gd name="connsiteY15" fmla="*/ 566750 h 1673885"/>
              <a:gd name="connsiteX16" fmla="*/ 0 w 2959259"/>
              <a:gd name="connsiteY16" fmla="*/ 566750 h 1673885"/>
              <a:gd name="connsiteX17" fmla="*/ 0 w 2959259"/>
              <a:gd name="connsiteY17" fmla="*/ 0 h 1673885"/>
              <a:gd name="connsiteX0" fmla="*/ 0 w 2959259"/>
              <a:gd name="connsiteY0" fmla="*/ 0 h 1673885"/>
              <a:gd name="connsiteX1" fmla="*/ 329701 w 2959259"/>
              <a:gd name="connsiteY1" fmla="*/ 0 h 1673885"/>
              <a:gd name="connsiteX2" fmla="*/ 329701 w 2959259"/>
              <a:gd name="connsiteY2" fmla="*/ 0 h 1673885"/>
              <a:gd name="connsiteX3" fmla="*/ 824253 w 2959259"/>
              <a:gd name="connsiteY3" fmla="*/ 0 h 1673885"/>
              <a:gd name="connsiteX4" fmla="*/ 1978208 w 2959259"/>
              <a:gd name="connsiteY4" fmla="*/ 0 h 1673885"/>
              <a:gd name="connsiteX5" fmla="*/ 1978208 w 2959259"/>
              <a:gd name="connsiteY5" fmla="*/ 566750 h 1673885"/>
              <a:gd name="connsiteX6" fmla="*/ 1978208 w 2959259"/>
              <a:gd name="connsiteY6" fmla="*/ 566750 h 1673885"/>
              <a:gd name="connsiteX7" fmla="*/ 1978208 w 2959259"/>
              <a:gd name="connsiteY7" fmla="*/ 954786 h 1673885"/>
              <a:gd name="connsiteX8" fmla="*/ 1513751 w 2959259"/>
              <a:gd name="connsiteY8" fmla="*/ 986086 h 1673885"/>
              <a:gd name="connsiteX9" fmla="*/ 2924696 w 2959259"/>
              <a:gd name="connsiteY9" fmla="*/ 1673885 h 1673885"/>
              <a:gd name="connsiteX10" fmla="*/ 824253 w 2959259"/>
              <a:gd name="connsiteY10" fmla="*/ 971571 h 1673885"/>
              <a:gd name="connsiteX11" fmla="*/ 649564 w 2959259"/>
              <a:gd name="connsiteY11" fmla="*/ 1383303 h 1673885"/>
              <a:gd name="connsiteX12" fmla="*/ 329701 w 2959259"/>
              <a:gd name="connsiteY12" fmla="*/ 971571 h 1673885"/>
              <a:gd name="connsiteX13" fmla="*/ 0 w 2959259"/>
              <a:gd name="connsiteY13" fmla="*/ 971571 h 1673885"/>
              <a:gd name="connsiteX14" fmla="*/ 0 w 2959259"/>
              <a:gd name="connsiteY14" fmla="*/ 809643 h 1673885"/>
              <a:gd name="connsiteX15" fmla="*/ 0 w 2959259"/>
              <a:gd name="connsiteY15" fmla="*/ 566750 h 1673885"/>
              <a:gd name="connsiteX16" fmla="*/ 0 w 2959259"/>
              <a:gd name="connsiteY16" fmla="*/ 566750 h 1673885"/>
              <a:gd name="connsiteX17" fmla="*/ 0 w 2959259"/>
              <a:gd name="connsiteY17" fmla="*/ 0 h 1673885"/>
              <a:gd name="connsiteX0" fmla="*/ 0 w 2959259"/>
              <a:gd name="connsiteY0" fmla="*/ 0 h 1673885"/>
              <a:gd name="connsiteX1" fmla="*/ 329701 w 2959259"/>
              <a:gd name="connsiteY1" fmla="*/ 0 h 1673885"/>
              <a:gd name="connsiteX2" fmla="*/ 329701 w 2959259"/>
              <a:gd name="connsiteY2" fmla="*/ 0 h 1673885"/>
              <a:gd name="connsiteX3" fmla="*/ 824253 w 2959259"/>
              <a:gd name="connsiteY3" fmla="*/ 0 h 1673885"/>
              <a:gd name="connsiteX4" fmla="*/ 1978208 w 2959259"/>
              <a:gd name="connsiteY4" fmla="*/ 0 h 1673885"/>
              <a:gd name="connsiteX5" fmla="*/ 1978208 w 2959259"/>
              <a:gd name="connsiteY5" fmla="*/ 566750 h 1673885"/>
              <a:gd name="connsiteX6" fmla="*/ 1978208 w 2959259"/>
              <a:gd name="connsiteY6" fmla="*/ 566750 h 1673885"/>
              <a:gd name="connsiteX7" fmla="*/ 1978208 w 2959259"/>
              <a:gd name="connsiteY7" fmla="*/ 1012843 h 1673885"/>
              <a:gd name="connsiteX8" fmla="*/ 1513751 w 2959259"/>
              <a:gd name="connsiteY8" fmla="*/ 986086 h 1673885"/>
              <a:gd name="connsiteX9" fmla="*/ 2924696 w 2959259"/>
              <a:gd name="connsiteY9" fmla="*/ 1673885 h 1673885"/>
              <a:gd name="connsiteX10" fmla="*/ 824253 w 2959259"/>
              <a:gd name="connsiteY10" fmla="*/ 971571 h 1673885"/>
              <a:gd name="connsiteX11" fmla="*/ 649564 w 2959259"/>
              <a:gd name="connsiteY11" fmla="*/ 1383303 h 1673885"/>
              <a:gd name="connsiteX12" fmla="*/ 329701 w 2959259"/>
              <a:gd name="connsiteY12" fmla="*/ 971571 h 1673885"/>
              <a:gd name="connsiteX13" fmla="*/ 0 w 2959259"/>
              <a:gd name="connsiteY13" fmla="*/ 971571 h 1673885"/>
              <a:gd name="connsiteX14" fmla="*/ 0 w 2959259"/>
              <a:gd name="connsiteY14" fmla="*/ 809643 h 1673885"/>
              <a:gd name="connsiteX15" fmla="*/ 0 w 2959259"/>
              <a:gd name="connsiteY15" fmla="*/ 566750 h 1673885"/>
              <a:gd name="connsiteX16" fmla="*/ 0 w 2959259"/>
              <a:gd name="connsiteY16" fmla="*/ 566750 h 1673885"/>
              <a:gd name="connsiteX17" fmla="*/ 0 w 2959259"/>
              <a:gd name="connsiteY17" fmla="*/ 0 h 1673885"/>
              <a:gd name="connsiteX0" fmla="*/ 0 w 3173935"/>
              <a:gd name="connsiteY0" fmla="*/ 0 h 1673885"/>
              <a:gd name="connsiteX1" fmla="*/ 329701 w 3173935"/>
              <a:gd name="connsiteY1" fmla="*/ 0 h 1673885"/>
              <a:gd name="connsiteX2" fmla="*/ 329701 w 3173935"/>
              <a:gd name="connsiteY2" fmla="*/ 0 h 1673885"/>
              <a:gd name="connsiteX3" fmla="*/ 824253 w 3173935"/>
              <a:gd name="connsiteY3" fmla="*/ 0 h 1673885"/>
              <a:gd name="connsiteX4" fmla="*/ 1978208 w 3173935"/>
              <a:gd name="connsiteY4" fmla="*/ 0 h 1673885"/>
              <a:gd name="connsiteX5" fmla="*/ 1978208 w 3173935"/>
              <a:gd name="connsiteY5" fmla="*/ 566750 h 1673885"/>
              <a:gd name="connsiteX6" fmla="*/ 1978208 w 3173935"/>
              <a:gd name="connsiteY6" fmla="*/ 566750 h 1673885"/>
              <a:gd name="connsiteX7" fmla="*/ 1978208 w 3173935"/>
              <a:gd name="connsiteY7" fmla="*/ 1012843 h 1673885"/>
              <a:gd name="connsiteX8" fmla="*/ 1513751 w 3173935"/>
              <a:gd name="connsiteY8" fmla="*/ 986086 h 1673885"/>
              <a:gd name="connsiteX9" fmla="*/ 3142410 w 3173935"/>
              <a:gd name="connsiteY9" fmla="*/ 1673885 h 1673885"/>
              <a:gd name="connsiteX10" fmla="*/ 824253 w 3173935"/>
              <a:gd name="connsiteY10" fmla="*/ 971571 h 1673885"/>
              <a:gd name="connsiteX11" fmla="*/ 649564 w 3173935"/>
              <a:gd name="connsiteY11" fmla="*/ 1383303 h 1673885"/>
              <a:gd name="connsiteX12" fmla="*/ 329701 w 3173935"/>
              <a:gd name="connsiteY12" fmla="*/ 971571 h 1673885"/>
              <a:gd name="connsiteX13" fmla="*/ 0 w 3173935"/>
              <a:gd name="connsiteY13" fmla="*/ 971571 h 1673885"/>
              <a:gd name="connsiteX14" fmla="*/ 0 w 3173935"/>
              <a:gd name="connsiteY14" fmla="*/ 809643 h 1673885"/>
              <a:gd name="connsiteX15" fmla="*/ 0 w 3173935"/>
              <a:gd name="connsiteY15" fmla="*/ 566750 h 1673885"/>
              <a:gd name="connsiteX16" fmla="*/ 0 w 3173935"/>
              <a:gd name="connsiteY16" fmla="*/ 566750 h 1673885"/>
              <a:gd name="connsiteX17" fmla="*/ 0 w 3173935"/>
              <a:gd name="connsiteY17" fmla="*/ 0 h 1673885"/>
              <a:gd name="connsiteX0" fmla="*/ 0 w 3173935"/>
              <a:gd name="connsiteY0" fmla="*/ 0 h 1673885"/>
              <a:gd name="connsiteX1" fmla="*/ 329701 w 3173935"/>
              <a:gd name="connsiteY1" fmla="*/ 0 h 1673885"/>
              <a:gd name="connsiteX2" fmla="*/ 329701 w 3173935"/>
              <a:gd name="connsiteY2" fmla="*/ 0 h 1673885"/>
              <a:gd name="connsiteX3" fmla="*/ 824253 w 3173935"/>
              <a:gd name="connsiteY3" fmla="*/ 0 h 1673885"/>
              <a:gd name="connsiteX4" fmla="*/ 1978208 w 3173935"/>
              <a:gd name="connsiteY4" fmla="*/ 0 h 1673885"/>
              <a:gd name="connsiteX5" fmla="*/ 1978208 w 3173935"/>
              <a:gd name="connsiteY5" fmla="*/ 566750 h 1673885"/>
              <a:gd name="connsiteX6" fmla="*/ 1978208 w 3173935"/>
              <a:gd name="connsiteY6" fmla="*/ 566750 h 1673885"/>
              <a:gd name="connsiteX7" fmla="*/ 1978208 w 3173935"/>
              <a:gd name="connsiteY7" fmla="*/ 1012843 h 1673885"/>
              <a:gd name="connsiteX8" fmla="*/ 1513751 w 3173935"/>
              <a:gd name="connsiteY8" fmla="*/ 1015114 h 1673885"/>
              <a:gd name="connsiteX9" fmla="*/ 3142410 w 3173935"/>
              <a:gd name="connsiteY9" fmla="*/ 1673885 h 1673885"/>
              <a:gd name="connsiteX10" fmla="*/ 824253 w 3173935"/>
              <a:gd name="connsiteY10" fmla="*/ 971571 h 1673885"/>
              <a:gd name="connsiteX11" fmla="*/ 649564 w 3173935"/>
              <a:gd name="connsiteY11" fmla="*/ 1383303 h 1673885"/>
              <a:gd name="connsiteX12" fmla="*/ 329701 w 3173935"/>
              <a:gd name="connsiteY12" fmla="*/ 971571 h 1673885"/>
              <a:gd name="connsiteX13" fmla="*/ 0 w 3173935"/>
              <a:gd name="connsiteY13" fmla="*/ 971571 h 1673885"/>
              <a:gd name="connsiteX14" fmla="*/ 0 w 3173935"/>
              <a:gd name="connsiteY14" fmla="*/ 809643 h 1673885"/>
              <a:gd name="connsiteX15" fmla="*/ 0 w 3173935"/>
              <a:gd name="connsiteY15" fmla="*/ 566750 h 1673885"/>
              <a:gd name="connsiteX16" fmla="*/ 0 w 3173935"/>
              <a:gd name="connsiteY16" fmla="*/ 566750 h 1673885"/>
              <a:gd name="connsiteX17" fmla="*/ 0 w 3173935"/>
              <a:gd name="connsiteY17" fmla="*/ 0 h 1673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173935" h="1673885">
                <a:moveTo>
                  <a:pt x="0" y="0"/>
                </a:moveTo>
                <a:lnTo>
                  <a:pt x="329701" y="0"/>
                </a:lnTo>
                <a:lnTo>
                  <a:pt x="329701" y="0"/>
                </a:lnTo>
                <a:lnTo>
                  <a:pt x="824253" y="0"/>
                </a:lnTo>
                <a:lnTo>
                  <a:pt x="1978208" y="0"/>
                </a:lnTo>
                <a:lnTo>
                  <a:pt x="1978208" y="566750"/>
                </a:lnTo>
                <a:lnTo>
                  <a:pt x="1978208" y="566750"/>
                </a:lnTo>
                <a:lnTo>
                  <a:pt x="1978208" y="1012843"/>
                </a:lnTo>
                <a:lnTo>
                  <a:pt x="1513751" y="1015114"/>
                </a:lnTo>
                <a:cubicBezTo>
                  <a:pt x="1190618" y="1016990"/>
                  <a:pt x="3465543" y="1672009"/>
                  <a:pt x="3142410" y="1673885"/>
                </a:cubicBezTo>
                <a:lnTo>
                  <a:pt x="824253" y="971571"/>
                </a:lnTo>
                <a:lnTo>
                  <a:pt x="649564" y="1383303"/>
                </a:lnTo>
                <a:lnTo>
                  <a:pt x="329701" y="971571"/>
                </a:lnTo>
                <a:lnTo>
                  <a:pt x="0" y="971571"/>
                </a:lnTo>
                <a:lnTo>
                  <a:pt x="0" y="809643"/>
                </a:lnTo>
                <a:lnTo>
                  <a:pt x="0" y="566750"/>
                </a:lnTo>
                <a:lnTo>
                  <a:pt x="0" y="566750"/>
                </a:lnTo>
                <a:lnTo>
                  <a:pt x="0" y="0"/>
                </a:lnTo>
                <a:close/>
              </a:path>
            </a:pathLst>
          </a:cu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Konzentrations-</a:t>
            </a:r>
            <a:br>
              <a:rPr kumimoji="0" lang="de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</a:br>
            <a:r>
              <a:rPr kumimoji="0" lang="de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intensive </a:t>
            </a:r>
            <a:br>
              <a:rPr kumimoji="0" lang="de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</a:br>
            <a:r>
              <a:rPr kumimoji="0" lang="de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Tätigkeiten</a:t>
            </a:r>
          </a:p>
        </p:txBody>
      </p:sp>
    </p:spTree>
    <p:extLst>
      <p:ext uri="{BB962C8B-B14F-4D97-AF65-F5344CB8AC3E}">
        <p14:creationId xmlns:p14="http://schemas.microsoft.com/office/powerpoint/2010/main" val="1530627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AEH Generell">
  <a:themeElements>
    <a:clrScheme name="AEH-Powerpoint-Design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6EA3E0"/>
      </a:accent1>
      <a:accent2>
        <a:srgbClr val="B6DC35"/>
      </a:accent2>
      <a:accent3>
        <a:srgbClr val="0D0E0E"/>
      </a:accent3>
      <a:accent4>
        <a:srgbClr val="E1A511"/>
      </a:accent4>
      <a:accent5>
        <a:srgbClr val="A5D9D6"/>
      </a:accent5>
      <a:accent6>
        <a:srgbClr val="467FBD"/>
      </a:accent6>
      <a:hlink>
        <a:srgbClr val="548DD4"/>
      </a:hlink>
      <a:folHlink>
        <a:srgbClr val="800080"/>
      </a:folHlink>
    </a:clrScheme>
    <a:fontScheme name="AEH-Powerpoint-Schrift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2000" dirty="0" err="1" smtClean="0">
            <a:latin typeface="+mn-lt"/>
          </a:defRPr>
        </a:defPPr>
      </a:lstStyle>
    </a:txDef>
  </a:objectDefaults>
  <a:extraClrSchemeLst>
    <a:extraClrScheme>
      <a:clrScheme name="Folienvorlage Entwurf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vorlage Entwurf 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olienvorlage Entwurf 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vorlage Entwurf 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vorlage Entwurf 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vorlage Entwurf 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olienvorlage Entwurf 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EH-PowerPoint-Vorlage" id="{49EE1594-ACBB-4AC3-91BC-D51892AF2887}" vid="{EBFBD458-1DA6-432A-9F6A-4955445577D2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726</Words>
  <Application>Microsoft Office PowerPoint</Application>
  <PresentationFormat>Grand écran</PresentationFormat>
  <Paragraphs>161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1" baseType="lpstr">
      <vt:lpstr>Arial</vt:lpstr>
      <vt:lpstr>Calibri</vt:lpstr>
      <vt:lpstr>HaufeMerriweather</vt:lpstr>
      <vt:lpstr>HelveticaNeueLTW04-55Roman</vt:lpstr>
      <vt:lpstr>HelveticaNeueLTW04-65Medium</vt:lpstr>
      <vt:lpstr>Symbol</vt:lpstr>
      <vt:lpstr>Times New Roman</vt:lpstr>
      <vt:lpstr>Verdana</vt:lpstr>
      <vt:lpstr>AEH Generell</vt:lpstr>
      <vt:lpstr>Présentation PowerPoint</vt:lpstr>
      <vt:lpstr>Umsetzen des Schwerpunkts «Homeoffice»</vt:lpstr>
      <vt:lpstr>Entscheid für Homeoffice von GL</vt:lpstr>
      <vt:lpstr>Reglement zu Homeoffice</vt:lpstr>
      <vt:lpstr>Geeignete Räumlichkeiten</vt:lpstr>
      <vt:lpstr>Hilfsmittel für Mitarbeitende</vt:lpstr>
      <vt:lpstr>Arbeitsplatz einrichten</vt:lpstr>
      <vt:lpstr>Schulung der Mitarbeitenden</vt:lpstr>
      <vt:lpstr>Persönlicher Arbeitsrhythmus, regelmässige Pausen</vt:lpstr>
      <vt:lpstr>Selbstführung</vt:lpstr>
      <vt:lpstr>Sozialkontakte, Freizeit und Gesundheit </vt:lpstr>
      <vt:lpstr>Schulung Vorgesetzte: Führung auf Distanz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Tanja Vitale</dc:creator>
  <cp:lastModifiedBy> </cp:lastModifiedBy>
  <cp:revision>30</cp:revision>
  <dcterms:created xsi:type="dcterms:W3CDTF">2020-11-09T16:49:31Z</dcterms:created>
  <dcterms:modified xsi:type="dcterms:W3CDTF">2022-06-10T12:39:37Z</dcterms:modified>
</cp:coreProperties>
</file>